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33"/>
  </p:notesMasterIdLst>
  <p:sldIdLst>
    <p:sldId id="256" r:id="rId2"/>
    <p:sldId id="257" r:id="rId3"/>
    <p:sldId id="259" r:id="rId4"/>
    <p:sldId id="260" r:id="rId5"/>
    <p:sldId id="262" r:id="rId6"/>
    <p:sldId id="261" r:id="rId7"/>
    <p:sldId id="264" r:id="rId8"/>
    <p:sldId id="263" r:id="rId9"/>
    <p:sldId id="288" r:id="rId10"/>
    <p:sldId id="289" r:id="rId11"/>
    <p:sldId id="290" r:id="rId12"/>
    <p:sldId id="291" r:id="rId13"/>
    <p:sldId id="292" r:id="rId14"/>
    <p:sldId id="274" r:id="rId15"/>
    <p:sldId id="275" r:id="rId16"/>
    <p:sldId id="276" r:id="rId17"/>
    <p:sldId id="277" r:id="rId18"/>
    <p:sldId id="278" r:id="rId19"/>
    <p:sldId id="279" r:id="rId20"/>
    <p:sldId id="293" r:id="rId21"/>
    <p:sldId id="287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9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31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663D21-F0FF-43CF-835B-802ECC1AEF3F}" type="datetimeFigureOut">
              <a:rPr lang="en-US" smtClean="0"/>
              <a:pPr/>
              <a:t>3/13/2011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2D9294-310D-4FD4-9E81-4204CC7E20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2221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3D44643-0F58-489C-9065-2F2C32F75F0D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655E423-8CE8-43EF-A842-A3F927DBB6A2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E99DFC8-44AA-46FB-B386-7902ACEBF630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1091CD-17EB-4105-8950-EA5BB29A2631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4F5496-D805-4128-B3E6-83BC8CA60258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3338A0-41B8-462E-BA32-8345C9F5595A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942ECE-B927-4046-A863-A5EDE0B87EE6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4EC4EA-343C-460B-A6B4-577C0CCDDF8F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8C94C6-92E2-402C-AFB1-62465FAAB3F0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19D941C-4FD6-40B2-A8FF-B68DDA077261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B6A96D0-2859-4D7E-88C3-EAAB8B465AB2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7E4E3D4-EAAE-416A-A86A-C987EAEF0BD8}" type="datetime1">
              <a:rPr lang="en-US" smtClean="0"/>
              <a:pPr/>
              <a:t>3/13/2011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9B93503-D209-4391-BDDC-D0A0B0A26F7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0"/>
            <a:ext cx="7772400" cy="915361"/>
          </a:xfrm>
        </p:spPr>
        <p:txBody>
          <a:bodyPr/>
          <a:lstStyle/>
          <a:p>
            <a:pPr algn="ctr"/>
            <a:r>
              <a:rPr lang="fr-C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RBF Neural Networks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667000"/>
            <a:ext cx="7772400" cy="2286000"/>
          </a:xfrm>
        </p:spPr>
        <p:txBody>
          <a:bodyPr>
            <a:noAutofit/>
          </a:bodyPr>
          <a:lstStyle/>
          <a:p>
            <a:pPr algn="ctr"/>
            <a:r>
              <a:rPr lang="fa-IR" sz="2000" dirty="0" smtClean="0">
                <a:latin typeface="Titr" pitchFamily="2" charset="-78"/>
                <a:cs typeface="Titr" pitchFamily="2" charset="-78"/>
              </a:rPr>
              <a:t>گردآورندگان:</a:t>
            </a:r>
          </a:p>
          <a:p>
            <a:pPr algn="ctr"/>
            <a:r>
              <a:rPr lang="fa-IR" sz="2000" dirty="0" smtClean="0">
                <a:latin typeface="Titr" pitchFamily="2" charset="-78"/>
                <a:cs typeface="Titr" pitchFamily="2" charset="-78"/>
              </a:rPr>
              <a:t>سعید ذوالفقاری مقدم</a:t>
            </a:r>
          </a:p>
          <a:p>
            <a:pPr algn="ctr"/>
            <a:r>
              <a:rPr lang="fa-IR" sz="2000" dirty="0" smtClean="0">
                <a:latin typeface="Titr" pitchFamily="2" charset="-78"/>
                <a:cs typeface="Titr" pitchFamily="2" charset="-78"/>
              </a:rPr>
              <a:t>فاطمه جهانبانی</a:t>
            </a:r>
          </a:p>
          <a:p>
            <a:pPr algn="ctr"/>
            <a:r>
              <a:rPr lang="fa-IR" sz="2000" dirty="0" smtClean="0">
                <a:latin typeface="Titr" pitchFamily="2" charset="-78"/>
                <a:cs typeface="Titr" pitchFamily="2" charset="-78"/>
              </a:rPr>
              <a:t>آزاده آقائیان</a:t>
            </a:r>
          </a:p>
          <a:p>
            <a:pPr algn="ctr"/>
            <a:r>
              <a:rPr lang="fa-IR" sz="2000" dirty="0" smtClean="0">
                <a:latin typeface="Titr" pitchFamily="2" charset="-78"/>
                <a:cs typeface="Titr" pitchFamily="2" charset="-78"/>
              </a:rPr>
              <a:t>عارفه گلشن</a:t>
            </a:r>
          </a:p>
          <a:p>
            <a:pPr algn="ctr"/>
            <a:r>
              <a:rPr lang="fa-IR" sz="2000" dirty="0" smtClean="0">
                <a:latin typeface="Titr" pitchFamily="2" charset="-78"/>
                <a:cs typeface="Titr" pitchFamily="2" charset="-78"/>
              </a:rPr>
              <a:t>الیکا توحیدخواه</a:t>
            </a:r>
            <a:endParaRPr lang="en-US" sz="2000" dirty="0">
              <a:latin typeface="Titr" pitchFamily="2" charset="-78"/>
              <a:cs typeface="Titr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76600" y="228600"/>
            <a:ext cx="22733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a-IR" sz="5400" b="1" cap="none" spc="50" dirty="0" smtClean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tr" pitchFamily="2" charset="-78"/>
                <a:cs typeface="Titr" pitchFamily="2" charset="-78"/>
              </a:rPr>
              <a:t>بنام خدا</a:t>
            </a:r>
            <a:endParaRPr lang="en-US" sz="5400" b="1" cap="none" spc="50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tr" pitchFamily="2" charset="-78"/>
              <a:cs typeface="Titr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 rtl="1"/>
            <a:r>
              <a:rPr lang="fa-IR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کاربرد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RBF</a:t>
            </a:r>
            <a:r>
              <a:rPr lang="fa-IR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 در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تقریب </a:t>
            </a:r>
            <a:r>
              <a:rPr lang="fa-IR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توابع</a:t>
            </a:r>
            <a:endParaRPr lang="fr-CA" dirty="0" smtClean="0">
              <a:solidFill>
                <a:srgbClr val="BC541A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467600" y="1295400"/>
            <a:ext cx="1219200" cy="609600"/>
          </a:xfrm>
        </p:spPr>
        <p:txBody>
          <a:bodyPr>
            <a:normAutofit/>
          </a:bodyPr>
          <a:lstStyle/>
          <a:p>
            <a:pPr algn="r" rtl="1">
              <a:buClrTx/>
              <a:buFont typeface="Wingdings" pitchFamily="2" charset="2"/>
              <a:buChar char="v"/>
            </a:pP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مثال</a:t>
            </a:r>
            <a:r>
              <a:rPr lang="fa-IR" dirty="0" smtClean="0">
                <a:solidFill>
                  <a:srgbClr val="D8601E"/>
                </a:solidFill>
              </a:rPr>
              <a:t> </a:t>
            </a:r>
          </a:p>
          <a:p>
            <a:pPr marL="109728" indent="0" algn="l">
              <a:buClrTx/>
              <a:buNone/>
            </a:pPr>
            <a:endParaRPr lang="en-US" sz="1400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512" y="1295400"/>
            <a:ext cx="601879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31912" y="4997760"/>
            <a:ext cx="8507288" cy="86964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 kumimoji="0"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21792" indent="-228600" algn="l" rtl="0" eaLnBrk="1" latinLnBrk="0" hangingPunct="1">
              <a:spcBef>
                <a:spcPts val="324"/>
              </a:spcBef>
              <a:buClr>
                <a:schemeClr val="accent1"/>
              </a:buClr>
              <a:buFont typeface="Verdana"/>
              <a:buChar char="◦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9536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SzPct val="100000"/>
              <a:buFont typeface="Wingdings 2"/>
              <a:buChar char="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-228600" algn="l" rtl="0" eaLnBrk="1" latinLnBrk="0" hangingPunct="1">
              <a:spcBef>
                <a:spcPts val="350"/>
              </a:spcBef>
              <a:buClr>
                <a:schemeClr val="accent2"/>
              </a:buClr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2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8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0574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228600" algn="l" rtl="0" eaLnBrk="1" latinLnBrk="0" hangingPunct="1">
              <a:spcBef>
                <a:spcPts val="350"/>
              </a:spcBef>
              <a:buClr>
                <a:schemeClr val="accent3"/>
              </a:buClr>
              <a:buFont typeface="Wingdings 2"/>
              <a:buChar char="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109728" indent="0">
              <a:buClrTx/>
              <a:buFont typeface="Wingdings 3"/>
              <a:buNone/>
            </a:pPr>
            <a:r>
              <a:rPr lang="en-US" sz="1400" dirty="0" smtClean="0"/>
              <a:t>&gt;&gt; P = -1:.1:1;</a:t>
            </a:r>
          </a:p>
          <a:p>
            <a:pPr>
              <a:buFont typeface="Wingdings 3"/>
              <a:buNone/>
            </a:pPr>
            <a:r>
              <a:rPr lang="fa-IR" sz="1400" dirty="0" smtClean="0"/>
              <a:t> </a:t>
            </a:r>
            <a:r>
              <a:rPr lang="en-US" sz="1400" dirty="0" smtClean="0"/>
              <a:t>T = [-.9602 -.5770 -.0729  .3771  .6405  .6600  .4609 .1336 -.2013 -.4344 -.5000 -.3930 -.1647  .0988 .3072  .3960  .3449  .1816 -.0312 -.2189 -.3201];</a:t>
            </a:r>
            <a:endParaRPr lang="en-US" sz="1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205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066800"/>
            <a:ext cx="41148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&gt;&gt; </a:t>
            </a:r>
            <a:r>
              <a:rPr lang="en-US" sz="1400" dirty="0" err="1" smtClean="0"/>
              <a:t>eg</a:t>
            </a:r>
            <a:r>
              <a:rPr lang="en-US" sz="1400" dirty="0" smtClean="0"/>
              <a:t> = 0.02; </a:t>
            </a:r>
          </a:p>
          <a:p>
            <a:r>
              <a:rPr lang="en-US" sz="1400" dirty="0" smtClean="0"/>
              <a:t>sc = 1;    </a:t>
            </a:r>
          </a:p>
          <a:p>
            <a:r>
              <a:rPr lang="en-US" sz="1400" dirty="0" smtClean="0"/>
              <a:t>net = </a:t>
            </a:r>
            <a:r>
              <a:rPr lang="en-US" sz="1400" dirty="0" err="1" smtClean="0"/>
              <a:t>newrb</a:t>
            </a:r>
            <a:r>
              <a:rPr lang="en-US" sz="1400" dirty="0" smtClean="0"/>
              <a:t>(</a:t>
            </a:r>
            <a:r>
              <a:rPr lang="en-US" sz="1400" dirty="0" err="1" smtClean="0"/>
              <a:t>P,T,eg,sc</a:t>
            </a:r>
            <a:r>
              <a:rPr lang="en-US" sz="1400" dirty="0" smtClean="0"/>
              <a:t>);</a:t>
            </a:r>
          </a:p>
        </p:txBody>
      </p:sp>
      <p:sp>
        <p:nvSpPr>
          <p:cNvPr id="4" name="Titre 1"/>
          <p:cNvSpPr txBox="1">
            <a:spLocks/>
          </p:cNvSpPr>
          <p:nvPr/>
        </p:nvSpPr>
        <p:spPr bwMode="auto">
          <a:xfrm>
            <a:off x="467544" y="27334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just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4400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کاربرد </a:t>
            </a:r>
            <a:r>
              <a:rPr lang="en-US" sz="4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RBF</a:t>
            </a:r>
            <a:r>
              <a:rPr lang="fa-IR" sz="4400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 در </a:t>
            </a:r>
            <a:r>
              <a:rPr lang="fa-IR" sz="4400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تقریب </a:t>
            </a:r>
            <a:r>
              <a:rPr lang="fa-IR" sz="4400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توابع</a:t>
            </a:r>
            <a:endParaRPr kumimoji="0" lang="fr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BC541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7800" y="1828800"/>
            <a:ext cx="33123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&gt;&gt; plot(P,T,'+');</a:t>
            </a:r>
          </a:p>
          <a:p>
            <a:r>
              <a:rPr lang="en-US" sz="1400" dirty="0" err="1" smtClean="0"/>
              <a:t>xlabel</a:t>
            </a:r>
            <a:r>
              <a:rPr lang="en-US" sz="1400" dirty="0" smtClean="0"/>
              <a:t>('Input');</a:t>
            </a:r>
            <a:endParaRPr lang="fa-IR" sz="1400" dirty="0" smtClean="0"/>
          </a:p>
          <a:p>
            <a:r>
              <a:rPr lang="en-US" sz="1400" dirty="0" smtClean="0"/>
              <a:t>X=-1:0.01:1;</a:t>
            </a:r>
          </a:p>
          <a:p>
            <a:r>
              <a:rPr lang="en-US" sz="1400" dirty="0" smtClean="0"/>
              <a:t>Y = </a:t>
            </a:r>
            <a:r>
              <a:rPr lang="en-US" sz="1400" dirty="0" err="1" smtClean="0"/>
              <a:t>sim</a:t>
            </a:r>
            <a:r>
              <a:rPr lang="en-US" sz="1400" dirty="0" smtClean="0"/>
              <a:t>(</a:t>
            </a:r>
            <a:r>
              <a:rPr lang="en-US" sz="1400" dirty="0" err="1" smtClean="0"/>
              <a:t>net,X</a:t>
            </a:r>
            <a:r>
              <a:rPr lang="en-US" sz="1400" dirty="0" smtClean="0"/>
              <a:t>);</a:t>
            </a:r>
          </a:p>
          <a:p>
            <a:r>
              <a:rPr lang="en-US" sz="1400" dirty="0" smtClean="0"/>
              <a:t>hold on;</a:t>
            </a:r>
          </a:p>
          <a:p>
            <a:r>
              <a:rPr lang="en-US" sz="1400" dirty="0" smtClean="0"/>
              <a:t>plot(X,Y);</a:t>
            </a:r>
          </a:p>
          <a:p>
            <a:r>
              <a:rPr lang="en-US" sz="1400" dirty="0" smtClean="0"/>
              <a:t>hold off;</a:t>
            </a:r>
          </a:p>
          <a:p>
            <a:r>
              <a:rPr lang="en-US" sz="1400" dirty="0" smtClean="0"/>
              <a:t>legend({'</a:t>
            </a:r>
            <a:r>
              <a:rPr lang="en-US" sz="1400" dirty="0" err="1" smtClean="0"/>
              <a:t>Target','Output</a:t>
            </a:r>
            <a:r>
              <a:rPr lang="en-US" sz="1400" dirty="0" smtClean="0"/>
              <a:t>'})</a:t>
            </a:r>
            <a:endParaRPr lang="en-US" sz="1400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169343"/>
            <a:ext cx="4940697" cy="4536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>
            <a:spLocks noGrp="1"/>
          </p:cNvSpPr>
          <p:nvPr/>
        </p:nvSpPr>
        <p:spPr bwMode="auto">
          <a:xfrm>
            <a:off x="5524103" y="1447800"/>
            <a:ext cx="3162697" cy="75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buFont typeface="Wingdings" pitchFamily="2" charset="2"/>
              <a:buChar char="ü"/>
            </a:pP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حالت اول(</a:t>
            </a:r>
            <a:r>
              <a:rPr lang="en-US" sz="2800" b="1" dirty="0" err="1">
                <a:latin typeface="Times New Roman" pitchFamily="18" charset="0"/>
                <a:cs typeface="B Nazanin" pitchFamily="2" charset="-78"/>
              </a:rPr>
              <a:t>sc</a:t>
            </a:r>
            <a:r>
              <a:rPr lang="en-US" sz="2800" b="1" dirty="0">
                <a:latin typeface="Times New Roman" pitchFamily="18" charset="0"/>
                <a:cs typeface="B Nazanin" pitchFamily="2" charset="-78"/>
              </a:rPr>
              <a:t>=1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959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24000"/>
            <a:ext cx="5436096" cy="4197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943600" y="2286000"/>
            <a:ext cx="3073733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دراین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حالت به علت کوچک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بودن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B Nazanin" pitchFamily="2" charset="-78"/>
              </a:rPr>
              <a:t>sc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شبکه به تعداد نورون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بسیار زیادی</a:t>
            </a:r>
            <a:r>
              <a:rPr lang="en-US" sz="2000" b="1" dirty="0" smtClean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نیاز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دارد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.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داده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های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تست نشان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میدهند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که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تابع </a:t>
            </a:r>
            <a:r>
              <a:rPr lang="en-US" sz="2000" b="1" dirty="0" err="1" smtClean="0">
                <a:latin typeface="Times New Roman" pitchFamily="18" charset="0"/>
                <a:cs typeface="B Nazanin" pitchFamily="2" charset="-78"/>
              </a:rPr>
              <a:t>Overfit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 شده است.</a:t>
            </a:r>
          </a:p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زمانیکه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شبکه دقت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بالایی در پاسخ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به داده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های آموزشی دارد، اما توانایی تعمیم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آن را به داده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های آزمون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ندارد!</a:t>
            </a:r>
          </a:p>
          <a:p>
            <a:pPr marL="342900" indent="-342900" algn="just" rtl="1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B Nazanin" pitchFamily="2" charset="-78"/>
            </a:endParaRPr>
          </a:p>
          <a:p>
            <a:pPr marL="342900" indent="-342900" algn="just" rtl="1">
              <a:buFont typeface="Arial" pitchFamily="34" charset="0"/>
              <a:buChar char="•"/>
            </a:pPr>
            <a:endParaRPr lang="en-US" sz="2000" b="1" dirty="0">
              <a:latin typeface="Times New Roman" pitchFamily="18" charset="0"/>
              <a:cs typeface="B Nazanin" pitchFamily="2" charset="-78"/>
            </a:endParaRPr>
          </a:p>
          <a:p>
            <a:pPr algn="just" rtl="1"/>
            <a:endParaRPr lang="en-US" sz="2000" b="1" dirty="0" smtClean="0">
              <a:latin typeface="Times New Roman" pitchFamily="18" charset="0"/>
              <a:cs typeface="B Nazanin" pitchFamily="2" charset="-78"/>
            </a:endParaRPr>
          </a:p>
          <a:p>
            <a:pPr algn="just" rtl="1"/>
            <a:endParaRPr lang="en-US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0" name="Titre 1"/>
          <p:cNvSpPr txBox="1">
            <a:spLocks/>
          </p:cNvSpPr>
          <p:nvPr/>
        </p:nvSpPr>
        <p:spPr bwMode="auto">
          <a:xfrm>
            <a:off x="467544" y="26064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just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4400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کاربرد </a:t>
            </a:r>
            <a:r>
              <a:rPr lang="en-US" sz="4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RBF</a:t>
            </a:r>
            <a:r>
              <a:rPr lang="fa-IR" sz="4400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 در </a:t>
            </a:r>
            <a:r>
              <a:rPr lang="fa-IR" sz="4400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تقریب </a:t>
            </a:r>
            <a:r>
              <a:rPr lang="fa-IR" sz="4400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توابع</a:t>
            </a:r>
            <a:endParaRPr kumimoji="0" lang="fr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BC541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Content Placeholder 2"/>
          <p:cNvSpPr>
            <a:spLocks noGrp="1"/>
          </p:cNvSpPr>
          <p:nvPr/>
        </p:nvSpPr>
        <p:spPr bwMode="auto">
          <a:xfrm>
            <a:off x="5752703" y="1447800"/>
            <a:ext cx="3162697" cy="75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buFont typeface="Wingdings" pitchFamily="2" charset="2"/>
              <a:buChar char="ü"/>
            </a:pP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حالت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دوم (</a:t>
            </a:r>
            <a:r>
              <a:rPr lang="en-US" sz="2800" b="1" dirty="0" err="1" smtClean="0">
                <a:latin typeface="Times New Roman" pitchFamily="18" charset="0"/>
                <a:cs typeface="B Nazanin" pitchFamily="2" charset="-78"/>
              </a:rPr>
              <a:t>sc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=0.01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)</a:t>
            </a:r>
            <a:endParaRPr lang="fa-IR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947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5544616" cy="423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6096000" y="2286000"/>
            <a:ext cx="28485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1">
              <a:buFont typeface="Arial" pitchFamily="34" charset="0"/>
              <a:buChar char="•"/>
            </a:pP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دراین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حالت به علت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آنکه</a:t>
            </a:r>
            <a:r>
              <a:rPr lang="en-US" sz="2000" b="1" dirty="0" smtClean="0">
                <a:latin typeface="Times New Roman" pitchFamily="18" charset="0"/>
                <a:cs typeface="B Nazanin" pitchFamily="2" charset="-78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B Nazanin" pitchFamily="2" charset="-78"/>
              </a:rPr>
              <a:t>Sc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 بسیار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بزرگ است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،</a:t>
            </a:r>
            <a:r>
              <a:rPr lang="en-US" sz="2000" b="1" dirty="0" smtClean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هر نورون</a:t>
            </a:r>
            <a:r>
              <a:rPr lang="en-US" sz="2000" b="1" dirty="0" smtClean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در لایه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اول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یکسان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پاسخ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میدهد</a:t>
            </a:r>
            <a:r>
              <a:rPr lang="en-US" sz="2000" b="1" dirty="0" smtClean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و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امکان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تولید پاسخهای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متفاوت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نیست</a:t>
            </a:r>
            <a:r>
              <a:rPr lang="en-US" sz="2000" b="1" dirty="0" smtClean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 و در نتیجه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شبکه </a:t>
            </a:r>
            <a:r>
              <a:rPr lang="fa-IR" sz="2000" b="1" dirty="0" smtClean="0">
                <a:latin typeface="Times New Roman" pitchFamily="18" charset="0"/>
                <a:cs typeface="B Nazanin" pitchFamily="2" charset="-78"/>
              </a:rPr>
              <a:t>طراحی نمی </a:t>
            </a:r>
            <a:r>
              <a:rPr lang="fa-IR" sz="2000" b="1" dirty="0">
                <a:latin typeface="Times New Roman" pitchFamily="18" charset="0"/>
                <a:cs typeface="B Nazanin" pitchFamily="2" charset="-78"/>
              </a:rPr>
              <a:t>شود!</a:t>
            </a:r>
            <a:endParaRPr lang="en-US" sz="20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8" name="Content Placeholder 2"/>
          <p:cNvSpPr>
            <a:spLocks noGrp="1"/>
          </p:cNvSpPr>
          <p:nvPr/>
        </p:nvSpPr>
        <p:spPr bwMode="auto">
          <a:xfrm>
            <a:off x="5752703" y="1447800"/>
            <a:ext cx="3162697" cy="75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buFont typeface="Wingdings" pitchFamily="2" charset="2"/>
              <a:buChar char="ü"/>
            </a:pP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حالت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سوم(</a:t>
            </a:r>
            <a:r>
              <a:rPr lang="en-US" sz="2800" b="1" dirty="0" err="1" smtClean="0">
                <a:latin typeface="Times New Roman" pitchFamily="18" charset="0"/>
                <a:cs typeface="B Nazanin" pitchFamily="2" charset="-78"/>
              </a:rPr>
              <a:t>sc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=100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)</a:t>
            </a:r>
            <a:endParaRPr lang="fa-IR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10" name="Titre 1"/>
          <p:cNvSpPr txBox="1">
            <a:spLocks/>
          </p:cNvSpPr>
          <p:nvPr/>
        </p:nvSpPr>
        <p:spPr bwMode="auto">
          <a:xfrm>
            <a:off x="467544" y="26064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just" rtl="1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4400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کاربرد </a:t>
            </a:r>
            <a:r>
              <a:rPr lang="en-US" sz="4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RBF</a:t>
            </a:r>
            <a:r>
              <a:rPr lang="fa-IR" sz="4400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 در </a:t>
            </a:r>
            <a:r>
              <a:rPr lang="fa-IR" sz="4400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تقریب </a:t>
            </a:r>
            <a:r>
              <a:rPr lang="fa-IR" sz="4400" dirty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توابع</a:t>
            </a:r>
            <a:endParaRPr kumimoji="0" lang="fr-CA" sz="4400" b="0" i="0" u="none" strike="noStrike" kern="1200" cap="none" spc="0" normalizeH="0" baseline="0" noProof="0" dirty="0" smtClean="0">
              <a:ln>
                <a:noFill/>
              </a:ln>
              <a:solidFill>
                <a:srgbClr val="BC541A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411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  <a:buFont typeface="Wingdings" pitchFamily="2" charset="2"/>
              <a:buChar char="Ø"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Ø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probabilistic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neural networks (PNN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ClrTx/>
              <a:buFont typeface="Wingdings" pitchFamily="2" charset="2"/>
              <a:buChar char="Ø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>
              <a:buClrTx/>
              <a:buFont typeface="Wingdings" pitchFamily="2" charset="2"/>
              <a:buChar char="Ø"/>
            </a:pPr>
            <a:r>
              <a:rPr lang="en-US" b="1" dirty="0">
                <a:latin typeface="Times New Roman" pitchFamily="18" charset="0"/>
                <a:cs typeface="Times New Roman" pitchFamily="18" charset="0"/>
              </a:rPr>
              <a:t>generalized regression networks (GRNN) </a:t>
            </a:r>
          </a:p>
          <a:p>
            <a:pPr>
              <a:buClrTx/>
              <a:buFont typeface="Wingdings" pitchFamily="2" charset="2"/>
              <a:buChar char="Ø"/>
            </a:pP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انواع شبکه های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Radial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Basis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467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Probabilistic Neural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buClrTx/>
              <a:buSzPct val="80000"/>
              <a:buFont typeface="Wingdings" pitchFamily="2" charset="2"/>
              <a:buChar char="v"/>
            </a:pPr>
            <a:r>
              <a:rPr lang="fa-I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مشخصات:</a:t>
            </a:r>
          </a:p>
          <a:p>
            <a:pPr algn="just" rtl="1">
              <a:buClrTx/>
              <a:buSzPct val="80000"/>
              <a:buFont typeface="Wingdings" pitchFamily="2" charset="2"/>
              <a:buChar char="v"/>
            </a:pPr>
            <a:endParaRPr lang="fa-IR" sz="2800" b="1" dirty="0" smtClean="0">
              <a:latin typeface="Times New Roman" pitchFamily="18" charset="0"/>
              <a:cs typeface="B Nazanin" pitchFamily="2" charset="-78"/>
            </a:endParaRPr>
          </a:p>
          <a:p>
            <a:pPr algn="just" rtl="1">
              <a:buClrTx/>
              <a:buSzPct val="80000"/>
              <a:buFont typeface="Wingdings" pitchFamily="2" charset="2"/>
              <a:buChar char="ü"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این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شبکه ها نوع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خاصی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از شبکه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های </a:t>
            </a:r>
            <a:r>
              <a:rPr lang="en-US" sz="2800" b="1" dirty="0">
                <a:latin typeface="Times New Roman" pitchFamily="18" charset="0"/>
                <a:cs typeface="B Nazanin" pitchFamily="2" charset="-78"/>
              </a:rPr>
              <a:t>Radial-basis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هستند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. </a:t>
            </a:r>
            <a:endParaRPr lang="fa-IR" sz="2800" b="1" dirty="0" smtClean="0">
              <a:latin typeface="Times New Roman" pitchFamily="18" charset="0"/>
              <a:cs typeface="B Nazanin" pitchFamily="2" charset="-78"/>
            </a:endParaRPr>
          </a:p>
          <a:p>
            <a:pPr algn="just" rtl="1">
              <a:buClrTx/>
              <a:buSzPct val="80000"/>
              <a:buFont typeface="Wingdings" pitchFamily="2" charset="2"/>
              <a:buChar char="ü"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algn="just" rtl="1">
              <a:buClrTx/>
              <a:buSzPct val="80000"/>
              <a:buFont typeface="Wingdings" pitchFamily="2" charset="2"/>
              <a:buChar char="ü"/>
            </a:pP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شبکه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های عصبی احتمالی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را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می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توان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برای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مسائل دسته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بندی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استفاده کرد.</a:t>
            </a:r>
          </a:p>
          <a:p>
            <a:pPr marL="109728" indent="0" algn="just" rtl="1">
              <a:buClrTx/>
              <a:buSzPct val="80000"/>
              <a:buNone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354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Probabilistic Neural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76072"/>
          </a:xfrm>
        </p:spPr>
        <p:txBody>
          <a:bodyPr/>
          <a:lstStyle/>
          <a:p>
            <a:pPr algn="just" rtl="1">
              <a:buClrTx/>
              <a:buSzPct val="80000"/>
              <a:buFont typeface="Wingdings" pitchFamily="2" charset="2"/>
              <a:buChar char="v"/>
            </a:pPr>
            <a:r>
              <a:rPr lang="fa-I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معماری شبکه:</a:t>
            </a:r>
          </a:p>
          <a:p>
            <a:pPr algn="just" rtl="1">
              <a:buClrTx/>
              <a:buSzPct val="80000"/>
              <a:buFont typeface="Wingdings" pitchFamily="2" charset="2"/>
              <a:buChar char="v"/>
            </a:pPr>
            <a:endParaRPr lang="fa-IR" sz="2800" b="1" dirty="0" smtClean="0">
              <a:latin typeface="Times New Roman" pitchFamily="18" charset="0"/>
              <a:cs typeface="B Nazanin" pitchFamily="2" charset="-78"/>
            </a:endParaRPr>
          </a:p>
          <a:p>
            <a:pPr marL="109728" indent="0" algn="just" rtl="1">
              <a:buClrTx/>
              <a:buSzPct val="80000"/>
              <a:buNone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1981200"/>
            <a:ext cx="6553200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71800" y="2743200"/>
            <a:ext cx="5715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rgbClr val="00B0F0"/>
                </a:solidFill>
                <a:latin typeface="B Titr"/>
                <a:cs typeface="B Nazanin" pitchFamily="2" charset="-78"/>
              </a:rPr>
              <a:t>تعداد </a:t>
            </a:r>
            <a:r>
              <a:rPr lang="fa-IR" sz="2000" b="1" dirty="0">
                <a:solidFill>
                  <a:srgbClr val="00B0F0"/>
                </a:solidFill>
                <a:latin typeface="B Titr"/>
                <a:cs typeface="B Nazanin" pitchFamily="2" charset="-78"/>
              </a:rPr>
              <a:t>جفت </a:t>
            </a:r>
            <a:r>
              <a:rPr lang="fa-IR" sz="2000" b="1" dirty="0" smtClean="0">
                <a:solidFill>
                  <a:srgbClr val="00B0F0"/>
                </a:solidFill>
                <a:latin typeface="B Titr"/>
                <a:cs typeface="B Nazanin" pitchFamily="2" charset="-78"/>
              </a:rPr>
              <a:t>بردارهای ورودی/خروجی </a:t>
            </a:r>
            <a:r>
              <a:rPr lang="fa-IR" sz="2000" b="1" dirty="0">
                <a:solidFill>
                  <a:srgbClr val="00B0F0"/>
                </a:solidFill>
                <a:latin typeface="B Titr"/>
                <a:cs typeface="B Nazanin" pitchFamily="2" charset="-78"/>
              </a:rPr>
              <a:t>(تعداد نرون </a:t>
            </a:r>
            <a:r>
              <a:rPr lang="fa-IR" sz="2000" b="1" dirty="0" smtClean="0">
                <a:solidFill>
                  <a:srgbClr val="00B0F0"/>
                </a:solidFill>
                <a:latin typeface="B Titr"/>
                <a:cs typeface="B Nazanin" pitchFamily="2" charset="-78"/>
              </a:rPr>
              <a:t>های لایه </a:t>
            </a:r>
            <a:r>
              <a:rPr lang="fa-IR" sz="2000" b="1" dirty="0">
                <a:solidFill>
                  <a:srgbClr val="00B0F0"/>
                </a:solidFill>
                <a:latin typeface="B Titr"/>
                <a:cs typeface="B Nazanin" pitchFamily="2" charset="-78"/>
              </a:rPr>
              <a:t>اول )</a:t>
            </a:r>
            <a:endParaRPr lang="en-US" sz="2000" b="1" dirty="0">
              <a:solidFill>
                <a:srgbClr val="00B0F0"/>
              </a:solidFill>
              <a:latin typeface="B Titr"/>
              <a:cs typeface="B Nazanin" pitchFamily="2" charset="-78"/>
            </a:endParaRPr>
          </a:p>
        </p:txBody>
      </p:sp>
      <p:sp>
        <p:nvSpPr>
          <p:cNvPr id="5" name="Oval 4"/>
          <p:cNvSpPr/>
          <p:nvPr/>
        </p:nvSpPr>
        <p:spPr>
          <a:xfrm>
            <a:off x="1866900" y="3441700"/>
            <a:ext cx="304800" cy="304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165600" y="4406900"/>
            <a:ext cx="304800" cy="304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19800" y="3976757"/>
            <a:ext cx="3162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rgbClr val="00B0F0"/>
                </a:solidFill>
                <a:latin typeface="B Titr"/>
                <a:cs typeface="B Nazanin" pitchFamily="2" charset="-78"/>
              </a:rPr>
              <a:t>تعداد </a:t>
            </a:r>
            <a:r>
              <a:rPr lang="fa-IR" sz="2000" b="1" dirty="0">
                <a:solidFill>
                  <a:srgbClr val="00B0F0"/>
                </a:solidFill>
                <a:latin typeface="B Titr"/>
                <a:cs typeface="B Nazanin" pitchFamily="2" charset="-78"/>
              </a:rPr>
              <a:t>المان </a:t>
            </a:r>
            <a:r>
              <a:rPr lang="fa-IR" sz="2000" b="1" dirty="0" smtClean="0">
                <a:solidFill>
                  <a:srgbClr val="00B0F0"/>
                </a:solidFill>
                <a:latin typeface="B Titr"/>
                <a:cs typeface="B Nazanin" pitchFamily="2" charset="-78"/>
              </a:rPr>
              <a:t>های </a:t>
            </a:r>
            <a:r>
              <a:rPr lang="fa-IR" sz="2000" b="1" dirty="0">
                <a:solidFill>
                  <a:srgbClr val="00B0F0"/>
                </a:solidFill>
                <a:latin typeface="B Titr"/>
                <a:cs typeface="B Nazanin" pitchFamily="2" charset="-78"/>
              </a:rPr>
              <a:t>بردار </a:t>
            </a:r>
            <a:r>
              <a:rPr lang="fa-IR" sz="2000" b="1" dirty="0" smtClean="0">
                <a:solidFill>
                  <a:srgbClr val="00B0F0"/>
                </a:solidFill>
                <a:latin typeface="B Titr"/>
                <a:cs typeface="B Nazanin" pitchFamily="2" charset="-78"/>
              </a:rPr>
              <a:t>خروجی یا </a:t>
            </a:r>
            <a:r>
              <a:rPr lang="fa-IR" sz="2000" b="1" dirty="0">
                <a:solidFill>
                  <a:srgbClr val="00B0F0"/>
                </a:solidFill>
                <a:latin typeface="B Titr"/>
                <a:cs typeface="B Nazanin" pitchFamily="2" charset="-78"/>
              </a:rPr>
              <a:t>تعداد کلاس </a:t>
            </a:r>
            <a:r>
              <a:rPr lang="fa-IR" sz="2000" b="1" dirty="0" smtClean="0">
                <a:solidFill>
                  <a:srgbClr val="00B0F0"/>
                </a:solidFill>
                <a:latin typeface="B Titr"/>
                <a:cs typeface="B Nazanin" pitchFamily="2" charset="-78"/>
              </a:rPr>
              <a:t>های </a:t>
            </a:r>
            <a:r>
              <a:rPr lang="fa-IR" sz="2000" b="1" dirty="0">
                <a:solidFill>
                  <a:srgbClr val="00B0F0"/>
                </a:solidFill>
                <a:latin typeface="B Titr"/>
                <a:cs typeface="B Nazanin" pitchFamily="2" charset="-78"/>
              </a:rPr>
              <a:t>داده </a:t>
            </a:r>
            <a:r>
              <a:rPr lang="fa-IR" sz="2000" b="1" dirty="0" smtClean="0">
                <a:solidFill>
                  <a:srgbClr val="00B0F0"/>
                </a:solidFill>
                <a:latin typeface="B Titr"/>
                <a:cs typeface="B Nazanin" pitchFamily="2" charset="-78"/>
              </a:rPr>
              <a:t>های ورودی </a:t>
            </a:r>
            <a:r>
              <a:rPr lang="fa-IR" sz="2000" b="1" dirty="0">
                <a:solidFill>
                  <a:srgbClr val="00B0F0"/>
                </a:solidFill>
                <a:latin typeface="B Titr"/>
                <a:cs typeface="B Nazanin" pitchFamily="2" charset="-78"/>
              </a:rPr>
              <a:t>(تعداد نرون </a:t>
            </a:r>
            <a:r>
              <a:rPr lang="fa-IR" sz="2000" b="1" dirty="0" smtClean="0">
                <a:solidFill>
                  <a:srgbClr val="00B0F0"/>
                </a:solidFill>
                <a:latin typeface="B Titr"/>
                <a:cs typeface="B Nazanin" pitchFamily="2" charset="-78"/>
              </a:rPr>
              <a:t>های لایه </a:t>
            </a:r>
            <a:r>
              <a:rPr lang="fa-IR" sz="2000" b="1" dirty="0">
                <a:solidFill>
                  <a:srgbClr val="00B0F0"/>
                </a:solidFill>
                <a:latin typeface="B Titr"/>
                <a:cs typeface="B Nazanin" pitchFamily="2" charset="-78"/>
              </a:rPr>
              <a:t>دوم)</a:t>
            </a:r>
            <a:endParaRPr lang="en-US" sz="2000" b="1" dirty="0">
              <a:solidFill>
                <a:srgbClr val="00B0F0"/>
              </a:solidFill>
              <a:latin typeface="B Titr"/>
              <a:cs typeface="B Nazanin" pitchFamily="2" charset="-78"/>
            </a:endParaRPr>
          </a:p>
        </p:txBody>
      </p:sp>
      <p:cxnSp>
        <p:nvCxnSpPr>
          <p:cNvPr id="9" name="Curved Connector 8"/>
          <p:cNvCxnSpPr>
            <a:stCxn id="5" idx="0"/>
          </p:cNvCxnSpPr>
          <p:nvPr/>
        </p:nvCxnSpPr>
        <p:spPr>
          <a:xfrm rot="5400000" flipH="1" flipV="1">
            <a:off x="2246328" y="2716228"/>
            <a:ext cx="498445" cy="952500"/>
          </a:xfrm>
          <a:prstGeom prst="curvedConnector2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urved Connector 10"/>
          <p:cNvCxnSpPr/>
          <p:nvPr/>
        </p:nvCxnSpPr>
        <p:spPr>
          <a:xfrm flipV="1">
            <a:off x="4445000" y="4267200"/>
            <a:ext cx="1727200" cy="406400"/>
          </a:xfrm>
          <a:prstGeom prst="curvedConnector3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83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Probabilistic Neural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buClrTx/>
              <a:buSzPct val="80000"/>
              <a:buFont typeface="Wingdings" pitchFamily="2" charset="2"/>
              <a:buChar char="v"/>
            </a:pPr>
            <a:r>
              <a:rPr lang="fa-I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نحوه عملکرد:</a:t>
            </a:r>
          </a:p>
          <a:p>
            <a:pPr algn="just" rtl="1">
              <a:buClrTx/>
              <a:buSzPct val="80000"/>
              <a:buFont typeface="Wingdings" pitchFamily="2" charset="2"/>
              <a:buChar char="v"/>
            </a:pPr>
            <a:endParaRPr lang="fa-IR" sz="2800" b="1" dirty="0" smtClean="0">
              <a:latin typeface="Times New Roman" pitchFamily="18" charset="0"/>
              <a:cs typeface="B Nazanin" pitchFamily="2" charset="-78"/>
            </a:endParaRPr>
          </a:p>
          <a:p>
            <a:pPr algn="just" rtl="1">
              <a:buClrTx/>
              <a:buFont typeface="Wingdings" pitchFamily="2" charset="2"/>
              <a:buChar char="Ø"/>
            </a:pPr>
            <a:r>
              <a:rPr lang="fa-IR" sz="2800" b="1" dirty="0" smtClean="0">
                <a:cs typeface="B Nazanin" pitchFamily="2" charset="-78"/>
              </a:rPr>
              <a:t>لایه اول</a:t>
            </a:r>
          </a:p>
          <a:p>
            <a:pPr lvl="1" algn="just" rtl="1">
              <a:buClr>
                <a:schemeClr val="bg2">
                  <a:lumMod val="90000"/>
                </a:schemeClr>
              </a:buClr>
              <a:buSzPct val="90000"/>
              <a:buFont typeface="Wingdings" pitchFamily="2" charset="2"/>
              <a:buChar char="ü"/>
            </a:pPr>
            <a:r>
              <a:rPr lang="fa-IR" sz="2400" b="1" dirty="0" smtClean="0">
                <a:cs typeface="B Nazanin" pitchFamily="2" charset="-78"/>
              </a:rPr>
              <a:t>فاصله </a:t>
            </a:r>
            <a:r>
              <a:rPr lang="fa-IR" sz="2400" b="1" dirty="0">
                <a:cs typeface="B Nazanin" pitchFamily="2" charset="-78"/>
              </a:rPr>
              <a:t>بردار </a:t>
            </a:r>
            <a:r>
              <a:rPr lang="fa-IR" sz="2400" b="1" dirty="0" smtClean="0">
                <a:cs typeface="B Nazanin" pitchFamily="2" charset="-78"/>
              </a:rPr>
              <a:t>ورودی </a:t>
            </a:r>
            <a:r>
              <a:rPr lang="fa-IR" sz="2400" b="1" dirty="0">
                <a:cs typeface="B Nazanin" pitchFamily="2" charset="-78"/>
              </a:rPr>
              <a:t>با </a:t>
            </a:r>
            <a:r>
              <a:rPr lang="fa-IR" sz="2400" b="1" dirty="0" smtClean="0">
                <a:cs typeface="B Nazanin" pitchFamily="2" charset="-78"/>
              </a:rPr>
              <a:t>بردارهای </a:t>
            </a:r>
            <a:r>
              <a:rPr lang="fa-IR" sz="2400" b="1" dirty="0">
                <a:cs typeface="B Nazanin" pitchFamily="2" charset="-78"/>
              </a:rPr>
              <a:t>آموزش </a:t>
            </a:r>
            <a:r>
              <a:rPr lang="fa-IR" sz="2400" b="1" dirty="0" smtClean="0">
                <a:cs typeface="B Nazanin" pitchFamily="2" charset="-78"/>
              </a:rPr>
              <a:t>یافته </a:t>
            </a:r>
            <a:r>
              <a:rPr lang="fa-IR" sz="2400" b="1" dirty="0">
                <a:cs typeface="B Nazanin" pitchFamily="2" charset="-78"/>
              </a:rPr>
              <a:t>(</a:t>
            </a:r>
            <a:r>
              <a:rPr lang="fa-IR" sz="2400" b="1" dirty="0" smtClean="0">
                <a:cs typeface="B Nazanin" pitchFamily="2" charset="-78"/>
              </a:rPr>
              <a:t>تولید برداری </a:t>
            </a:r>
            <a:r>
              <a:rPr lang="fa-IR" sz="2400" b="1" dirty="0">
                <a:cs typeface="B Nazanin" pitchFamily="2" charset="-78"/>
              </a:rPr>
              <a:t>که </a:t>
            </a:r>
            <a:r>
              <a:rPr lang="fa-IR" sz="2400" b="1" dirty="0" smtClean="0">
                <a:cs typeface="B Nazanin" pitchFamily="2" charset="-78"/>
              </a:rPr>
              <a:t>میزان نزدیکی </a:t>
            </a:r>
            <a:r>
              <a:rPr lang="fa-IR" sz="2400" b="1" dirty="0">
                <a:cs typeface="B Nazanin" pitchFamily="2" charset="-78"/>
              </a:rPr>
              <a:t>بردار </a:t>
            </a:r>
            <a:r>
              <a:rPr lang="fa-IR" sz="2400" b="1" dirty="0" smtClean="0">
                <a:cs typeface="B Nazanin" pitchFamily="2" charset="-78"/>
              </a:rPr>
              <a:t>ورودی </a:t>
            </a:r>
            <a:r>
              <a:rPr lang="fa-IR" sz="2400" b="1" dirty="0">
                <a:cs typeface="B Nazanin" pitchFamily="2" charset="-78"/>
              </a:rPr>
              <a:t>را به هر بردار آموزش نشان </a:t>
            </a:r>
            <a:r>
              <a:rPr lang="fa-IR" sz="2400" b="1" dirty="0" smtClean="0">
                <a:cs typeface="B Nazanin" pitchFamily="2" charset="-78"/>
              </a:rPr>
              <a:t>می </a:t>
            </a:r>
            <a:r>
              <a:rPr lang="fa-IR" sz="2400" b="1" dirty="0">
                <a:cs typeface="B Nazanin" pitchFamily="2" charset="-78"/>
              </a:rPr>
              <a:t>دهد) محاسبه و سپس هر </a:t>
            </a:r>
            <a:r>
              <a:rPr lang="fa-IR" sz="2400" b="1" dirty="0" smtClean="0">
                <a:cs typeface="B Nazanin" pitchFamily="2" charset="-78"/>
              </a:rPr>
              <a:t>درایه نظیر </a:t>
            </a:r>
            <a:r>
              <a:rPr lang="fa-IR" sz="2400" b="1" dirty="0">
                <a:cs typeface="B Nazanin" pitchFamily="2" charset="-78"/>
              </a:rPr>
              <a:t>به </a:t>
            </a:r>
            <a:r>
              <a:rPr lang="fa-IR" sz="2400" b="1" dirty="0" smtClean="0">
                <a:cs typeface="B Nazanin" pitchFamily="2" charset="-78"/>
              </a:rPr>
              <a:t>نظیر </a:t>
            </a:r>
            <a:r>
              <a:rPr lang="fa-IR" sz="2400" b="1" dirty="0">
                <a:cs typeface="B Nazanin" pitchFamily="2" charset="-78"/>
              </a:rPr>
              <a:t>در </a:t>
            </a:r>
            <a:r>
              <a:rPr lang="fa-IR" sz="2400" b="1" dirty="0" smtClean="0">
                <a:cs typeface="B Nazanin" pitchFamily="2" charset="-78"/>
              </a:rPr>
              <a:t>بایاس </a:t>
            </a:r>
            <a:r>
              <a:rPr lang="fa-IR" sz="2400" b="1" dirty="0">
                <a:cs typeface="B Nazanin" pitchFamily="2" charset="-78"/>
              </a:rPr>
              <a:t>ضرب شده و بعد تابع </a:t>
            </a:r>
            <a:r>
              <a:rPr lang="fa-IR" sz="2400" b="1" dirty="0" smtClean="0">
                <a:cs typeface="B Nazanin" pitchFamily="2" charset="-78"/>
              </a:rPr>
              <a:t>تبدیل روی </a:t>
            </a:r>
            <a:r>
              <a:rPr lang="fa-IR" sz="2400" b="1" dirty="0">
                <a:cs typeface="B Nazanin" pitchFamily="2" charset="-78"/>
              </a:rPr>
              <a:t>آن عمل </a:t>
            </a:r>
            <a:r>
              <a:rPr lang="fa-IR" sz="2400" b="1" dirty="0" smtClean="0">
                <a:cs typeface="B Nazanin" pitchFamily="2" charset="-78"/>
              </a:rPr>
              <a:t>می‌کند.</a:t>
            </a:r>
          </a:p>
          <a:p>
            <a:pPr lvl="1" algn="just" rtl="1">
              <a:buClr>
                <a:schemeClr val="bg2">
                  <a:lumMod val="90000"/>
                </a:schemeClr>
              </a:buClr>
              <a:buSzPct val="90000"/>
              <a:buFont typeface="Wingdings" pitchFamily="2" charset="2"/>
              <a:buChar char="ü"/>
            </a:pPr>
            <a:r>
              <a:rPr lang="fa-IR" sz="2400" b="1" dirty="0" smtClean="0">
                <a:cs typeface="B Nazanin" pitchFamily="2" charset="-78"/>
              </a:rPr>
              <a:t>بردار ورودی نزدیک </a:t>
            </a:r>
            <a:r>
              <a:rPr lang="fa-IR" sz="2400" b="1" dirty="0">
                <a:cs typeface="B Nazanin" pitchFamily="2" charset="-78"/>
              </a:rPr>
              <a:t>به بردار </a:t>
            </a:r>
            <a:r>
              <a:rPr lang="fa-IR" sz="2400" b="1" dirty="0" smtClean="0">
                <a:cs typeface="B Nazanin" pitchFamily="2" charset="-78"/>
              </a:rPr>
              <a:t>الگوی </a:t>
            </a:r>
            <a:r>
              <a:rPr lang="fa-IR" sz="2400" b="1" dirty="0">
                <a:cs typeface="B Nazanin" pitchFamily="2" charset="-78"/>
              </a:rPr>
              <a:t>آموزش داده شده مقدار </a:t>
            </a:r>
            <a:r>
              <a:rPr lang="fa-IR" sz="2400" b="1" dirty="0" smtClean="0">
                <a:cs typeface="B Nazanin" pitchFamily="2" charset="-78"/>
              </a:rPr>
              <a:t>نزدیکتری </a:t>
            </a:r>
            <a:r>
              <a:rPr lang="fa-IR" sz="2400" b="1" dirty="0">
                <a:cs typeface="B Nazanin" pitchFamily="2" charset="-78"/>
              </a:rPr>
              <a:t>به عدد </a:t>
            </a:r>
            <a:r>
              <a:rPr lang="fa-IR" sz="2400" b="1" dirty="0" smtClean="0">
                <a:cs typeface="B Nazanin" pitchFamily="2" charset="-78"/>
              </a:rPr>
              <a:t>یک </a:t>
            </a:r>
            <a:r>
              <a:rPr lang="fa-IR" sz="2400" b="1" dirty="0">
                <a:cs typeface="B Nazanin" pitchFamily="2" charset="-78"/>
              </a:rPr>
              <a:t>در بردار </a:t>
            </a:r>
            <a:r>
              <a:rPr lang="fa-IR" sz="2400" b="1" dirty="0" smtClean="0">
                <a:cs typeface="B Nazanin" pitchFamily="2" charset="-78"/>
              </a:rPr>
              <a:t>خروجی </a:t>
            </a:r>
            <a:r>
              <a:rPr lang="fa-IR" sz="2400" b="1" dirty="0">
                <a:cs typeface="B Nazanin" pitchFamily="2" charset="-78"/>
              </a:rPr>
              <a:t>خواهد داشت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lvl="1" algn="just" rtl="1">
              <a:buClr>
                <a:schemeClr val="bg2">
                  <a:lumMod val="90000"/>
                </a:schemeClr>
              </a:buClr>
              <a:buSzPct val="90000"/>
              <a:buFont typeface="Wingdings" pitchFamily="2" charset="2"/>
              <a:buChar char="ü"/>
            </a:pPr>
            <a:r>
              <a:rPr lang="fa-IR" sz="2400" b="1" dirty="0">
                <a:cs typeface="B Nazanin" pitchFamily="2" charset="-78"/>
              </a:rPr>
              <a:t>اگر </a:t>
            </a:r>
            <a:r>
              <a:rPr lang="fa-IR" sz="2400" b="1" dirty="0" smtClean="0">
                <a:cs typeface="B Nazanin" pitchFamily="2" charset="-78"/>
              </a:rPr>
              <a:t>یک </a:t>
            </a:r>
            <a:r>
              <a:rPr lang="fa-IR" sz="2400" b="1" dirty="0">
                <a:cs typeface="B Nazanin" pitchFamily="2" charset="-78"/>
              </a:rPr>
              <a:t>داده </a:t>
            </a:r>
            <a:r>
              <a:rPr lang="fa-IR" sz="2400" b="1" dirty="0" smtClean="0">
                <a:cs typeface="B Nazanin" pitchFamily="2" charset="-78"/>
              </a:rPr>
              <a:t>ورودی </a:t>
            </a:r>
            <a:r>
              <a:rPr lang="fa-IR" sz="2400" b="1" dirty="0">
                <a:cs typeface="B Nazanin" pitchFamily="2" charset="-78"/>
              </a:rPr>
              <a:t>به </a:t>
            </a:r>
            <a:r>
              <a:rPr lang="fa-IR" sz="2400" b="1" dirty="0" smtClean="0">
                <a:cs typeface="B Nazanin" pitchFamily="2" charset="-78"/>
              </a:rPr>
              <a:t>چندین </a:t>
            </a:r>
            <a:r>
              <a:rPr lang="fa-IR" sz="2400" b="1" dirty="0">
                <a:cs typeface="B Nazanin" pitchFamily="2" charset="-78"/>
              </a:rPr>
              <a:t>داده آموزش </a:t>
            </a:r>
            <a:r>
              <a:rPr lang="fa-IR" sz="2400" b="1" dirty="0" smtClean="0">
                <a:cs typeface="B Nazanin" pitchFamily="2" charset="-78"/>
              </a:rPr>
              <a:t>نزدیک </a:t>
            </a:r>
            <a:r>
              <a:rPr lang="fa-IR" sz="2400" b="1" dirty="0">
                <a:cs typeface="B Nazanin" pitchFamily="2" charset="-78"/>
              </a:rPr>
              <a:t>باشد، </a:t>
            </a:r>
            <a:r>
              <a:rPr lang="fa-IR" sz="2400" b="1" dirty="0" smtClean="0">
                <a:cs typeface="B Nazanin" pitchFamily="2" charset="-78"/>
              </a:rPr>
              <a:t>چندین آرایه </a:t>
            </a:r>
            <a:r>
              <a:rPr lang="fa-IR" sz="2400" b="1" dirty="0">
                <a:cs typeface="B Nazanin" pitchFamily="2" charset="-78"/>
              </a:rPr>
              <a:t>از بردار </a:t>
            </a:r>
            <a:r>
              <a:rPr lang="fa-IR" sz="2400" b="1" dirty="0" smtClean="0">
                <a:cs typeface="B Nazanin" pitchFamily="2" charset="-78"/>
              </a:rPr>
              <a:t>خروجی عددی نزدیک </a:t>
            </a:r>
            <a:r>
              <a:rPr lang="fa-IR" sz="2400" b="1" dirty="0">
                <a:cs typeface="B Nazanin" pitchFamily="2" charset="-78"/>
              </a:rPr>
              <a:t>به </a:t>
            </a:r>
            <a:r>
              <a:rPr lang="fa-IR" sz="2400" b="1" dirty="0" smtClean="0">
                <a:cs typeface="B Nazanin" pitchFamily="2" charset="-78"/>
              </a:rPr>
              <a:t>یک </a:t>
            </a:r>
            <a:r>
              <a:rPr lang="fa-IR" sz="2400" b="1" dirty="0">
                <a:cs typeface="B Nazanin" pitchFamily="2" charset="-78"/>
              </a:rPr>
              <a:t>خواهند داشت.</a:t>
            </a:r>
          </a:p>
          <a:p>
            <a:pPr lvl="1" algn="just" rtl="1"/>
            <a:endParaRPr lang="fa-IR" sz="2400" dirty="0">
              <a:cs typeface="Nazanin" pitchFamily="2" charset="-78"/>
            </a:endParaRPr>
          </a:p>
          <a:p>
            <a:pPr marL="109728" indent="0" algn="just" rtl="1">
              <a:buClrTx/>
              <a:buSzPct val="80000"/>
              <a:buNone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570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Probabilistic Neural Networks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724400"/>
          </a:xfrm>
        </p:spPr>
        <p:txBody>
          <a:bodyPr>
            <a:normAutofit fontScale="92500" lnSpcReduction="10000"/>
          </a:bodyPr>
          <a:lstStyle/>
          <a:p>
            <a:pPr algn="just" rtl="1">
              <a:buClrTx/>
              <a:buSzPct val="80000"/>
              <a:buFont typeface="Wingdings" pitchFamily="2" charset="2"/>
              <a:buChar char="v"/>
            </a:pPr>
            <a:r>
              <a:rPr lang="fa-IR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نحوه عملکرد:</a:t>
            </a:r>
            <a:endParaRPr lang="en-US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B Nazanin" pitchFamily="2" charset="-78"/>
            </a:endParaRPr>
          </a:p>
          <a:p>
            <a:pPr algn="just" rtl="1">
              <a:buClrTx/>
              <a:buSzPct val="80000"/>
              <a:buFont typeface="Wingdings" pitchFamily="2" charset="2"/>
              <a:buChar char="v"/>
            </a:pPr>
            <a:endParaRPr lang="fa-IR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B Nazanin" pitchFamily="2" charset="-78"/>
            </a:endParaRPr>
          </a:p>
          <a:p>
            <a:pPr algn="just" rtl="1">
              <a:buClrTx/>
              <a:buFont typeface="Wingdings" pitchFamily="2" charset="2"/>
              <a:buChar char="Ø"/>
            </a:pPr>
            <a:r>
              <a:rPr lang="fa-IR" sz="2800" b="1" dirty="0" smtClean="0">
                <a:cs typeface="B Nazanin" pitchFamily="2" charset="-78"/>
              </a:rPr>
              <a:t>لایه دوم </a:t>
            </a:r>
          </a:p>
          <a:p>
            <a:pPr lvl="1" algn="just" rtl="1">
              <a:buClr>
                <a:schemeClr val="bg2">
                  <a:lumMod val="90000"/>
                </a:schemeClr>
              </a:buClr>
              <a:buSzPct val="90000"/>
              <a:buFont typeface="Wingdings" pitchFamily="2" charset="2"/>
              <a:buChar char="ü"/>
            </a:pPr>
            <a:r>
              <a:rPr lang="fa-IR" sz="2400" b="1" dirty="0" smtClean="0">
                <a:cs typeface="B Nazanin" pitchFamily="2" charset="-78"/>
              </a:rPr>
              <a:t>هر بردار تنها دارای یک مقدار یک است که کلاس مربوطه را نشان می دهد و بقیه آرایه ها برابر صفر است. با ضرب ورودی لایه دوم در وزن ها، مجموع المان ها برای هر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fa-IR" sz="2400" b="1" dirty="0" smtClean="0">
                <a:cs typeface="B Nazanin" pitchFamily="2" charset="-78"/>
              </a:rPr>
              <a:t> تا دسته (جهت محاسبه بردار احتمال هر دسته) محاسبه می شود</a:t>
            </a:r>
            <a:r>
              <a:rPr lang="en-US" sz="2400" b="1" dirty="0" smtClean="0">
                <a:cs typeface="B Nazanin" pitchFamily="2" charset="-78"/>
              </a:rPr>
              <a:t>.</a:t>
            </a:r>
          </a:p>
          <a:p>
            <a:pPr lvl="1" algn="just" rtl="1">
              <a:buClr>
                <a:schemeClr val="bg2">
                  <a:lumMod val="90000"/>
                </a:schemeClr>
              </a:buClr>
              <a:buSzPct val="90000"/>
              <a:buFont typeface="Wingdings" pitchFamily="2" charset="2"/>
              <a:buChar char="ü"/>
            </a:pPr>
            <a:r>
              <a:rPr lang="fa-IR" sz="2400" b="1" dirty="0" smtClean="0">
                <a:cs typeface="B Nazanin" pitchFamily="2" charset="-78"/>
              </a:rPr>
              <a:t>نهایتا با استفاده از یک تابع تبدیل بر روی خروجی لایه دوم، ماکزیمم آرایه بردار را انتخاب و خروجی آن را برابر یک قرار می دهد و بقیه ارایه ها برابر صفر خواهند بود.</a:t>
            </a:r>
            <a:endParaRPr lang="en-US" sz="2400" b="1" dirty="0" smtClean="0">
              <a:cs typeface="B Nazanin" pitchFamily="2" charset="-78"/>
            </a:endParaRPr>
          </a:p>
          <a:p>
            <a:pPr lvl="1" algn="just" rtl="1">
              <a:buClr>
                <a:schemeClr val="bg2">
                  <a:lumMod val="90000"/>
                </a:schemeClr>
              </a:buClr>
              <a:buSzPct val="90000"/>
              <a:buFont typeface="Wingdings" pitchFamily="2" charset="2"/>
              <a:buChar char="ü"/>
            </a:pPr>
            <a:endParaRPr lang="en-US" sz="2400" b="1" dirty="0" smtClean="0">
              <a:cs typeface="B Nazanin" pitchFamily="2" charset="-78"/>
            </a:endParaRPr>
          </a:p>
          <a:p>
            <a:pPr algn="just" rtl="1">
              <a:buClrTx/>
              <a:buSzPct val="80000"/>
              <a:buFont typeface="Wingdings" pitchFamily="2" charset="2"/>
              <a:buChar char="v"/>
            </a:pPr>
            <a:r>
              <a:rPr lang="fa-IR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دستور مورد استفاده:</a:t>
            </a:r>
          </a:p>
          <a:p>
            <a:pPr marL="109728" indent="0" algn="just"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net =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newpnn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(P,T);</a:t>
            </a:r>
          </a:p>
          <a:p>
            <a:pPr lvl="1" algn="just" rtl="1">
              <a:buClr>
                <a:schemeClr val="bg2">
                  <a:lumMod val="90000"/>
                </a:schemeClr>
              </a:buClr>
              <a:buSzPct val="90000"/>
              <a:buFont typeface="Wingdings" pitchFamily="2" charset="2"/>
              <a:buChar char="ü"/>
            </a:pPr>
            <a:endParaRPr lang="en-US" sz="2400" b="1" dirty="0" smtClean="0">
              <a:cs typeface="B Nazanin" pitchFamily="2" charset="-78"/>
            </a:endParaRPr>
          </a:p>
          <a:p>
            <a:pPr lvl="1" algn="just" rtl="1">
              <a:buClr>
                <a:schemeClr val="bg2">
                  <a:lumMod val="90000"/>
                </a:schemeClr>
              </a:buClr>
              <a:buSzPct val="90000"/>
              <a:buFont typeface="Wingdings" pitchFamily="2" charset="2"/>
              <a:buChar char="ü"/>
            </a:pPr>
            <a:endParaRPr lang="fa-IR" sz="2400" b="1" dirty="0" smtClean="0">
              <a:cs typeface="B Nazanin" pitchFamily="2" charset="-78"/>
            </a:endParaRPr>
          </a:p>
          <a:p>
            <a:pPr lvl="1" algn="just" rtl="1"/>
            <a:endParaRPr lang="fa-IR" sz="2400" dirty="0">
              <a:cs typeface="Nazanin" pitchFamily="2" charset="-78"/>
            </a:endParaRPr>
          </a:p>
          <a:p>
            <a:pPr marL="109728" indent="0" algn="just" rtl="1">
              <a:buClrTx/>
              <a:buSzPct val="80000"/>
              <a:buNone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algn="just" rtl="1">
              <a:buNone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7570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481328"/>
            <a:ext cx="8305800" cy="4525963"/>
          </a:xfrm>
        </p:spPr>
        <p:txBody>
          <a:bodyPr>
            <a:normAutofit/>
          </a:bodyPr>
          <a:lstStyle/>
          <a:p>
            <a:pPr algn="just" rtl="1">
              <a:buClrTx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ویژگی ها و نحوه </a:t>
            </a:r>
            <a:r>
              <a:rPr lang="fa-IR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عملکرد:</a:t>
            </a:r>
          </a:p>
          <a:p>
            <a:pPr algn="just" rtl="1">
              <a:buClrTx/>
            </a:pPr>
            <a:endParaRPr lang="fa-IR" sz="2400" b="1" dirty="0">
              <a:cs typeface="B Nazanin" pitchFamily="2" charset="-78"/>
            </a:endParaRPr>
          </a:p>
          <a:p>
            <a:pPr algn="just" rtl="1">
              <a:buClrTx/>
              <a:buFont typeface="Wingdings" pitchFamily="2" charset="2"/>
              <a:buChar char="Ø"/>
            </a:pPr>
            <a:r>
              <a:rPr lang="fa-IR" sz="2400" b="1" dirty="0" smtClean="0">
                <a:cs typeface="B Nazanin" pitchFamily="2" charset="-78"/>
              </a:rPr>
              <a:t>معمولا برای تقریب </a:t>
            </a:r>
            <a:r>
              <a:rPr lang="fa-IR" sz="2400" b="1" dirty="0">
                <a:cs typeface="B Nazanin" pitchFamily="2" charset="-78"/>
              </a:rPr>
              <a:t>زدن تابع استفاده </a:t>
            </a:r>
            <a:r>
              <a:rPr lang="fa-IR" sz="2400" b="1" dirty="0" smtClean="0">
                <a:cs typeface="B Nazanin" pitchFamily="2" charset="-78"/>
              </a:rPr>
              <a:t>می شود</a:t>
            </a:r>
          </a:p>
          <a:p>
            <a:pPr algn="just" rtl="1">
              <a:buClrTx/>
              <a:buFont typeface="Wingdings" pitchFamily="2" charset="2"/>
              <a:buChar char="Ø"/>
            </a:pPr>
            <a:r>
              <a:rPr lang="fa-IR" sz="2400" b="1" dirty="0" smtClean="0">
                <a:cs typeface="B Nazanin" pitchFamily="2" charset="-78"/>
              </a:rPr>
              <a:t>ساختاری شبیه </a:t>
            </a:r>
            <a:r>
              <a:rPr lang="fa-IR" sz="2400" b="1" dirty="0">
                <a:cs typeface="B Nazanin" pitchFamily="2" charset="-78"/>
              </a:rPr>
              <a:t>به شبکه </a:t>
            </a:r>
            <a:r>
              <a:rPr lang="fa-IR" sz="2400" b="1" dirty="0" smtClean="0">
                <a:cs typeface="B Nazanin" pitchFamily="2" charset="-78"/>
              </a:rPr>
              <a:t>های </a:t>
            </a:r>
            <a:r>
              <a:rPr lang="en-US" sz="2400" b="1" dirty="0">
                <a:cs typeface="B Nazanin" pitchFamily="2" charset="-78"/>
              </a:rPr>
              <a:t>RB</a:t>
            </a:r>
            <a:r>
              <a:rPr lang="fa-IR" sz="2400" b="1" dirty="0">
                <a:cs typeface="B Nazanin" pitchFamily="2" charset="-78"/>
              </a:rPr>
              <a:t> دارد که تنها در </a:t>
            </a:r>
            <a:r>
              <a:rPr lang="fa-IR" sz="2400" b="1" dirty="0" smtClean="0">
                <a:cs typeface="B Nazanin" pitchFamily="2" charset="-78"/>
              </a:rPr>
              <a:t>لایه </a:t>
            </a:r>
            <a:r>
              <a:rPr lang="fa-IR" sz="2400" b="1" dirty="0">
                <a:cs typeface="B Nazanin" pitchFamily="2" charset="-78"/>
              </a:rPr>
              <a:t>دوم </a:t>
            </a:r>
            <a:r>
              <a:rPr lang="fa-IR" sz="2400" b="1" dirty="0" smtClean="0">
                <a:cs typeface="B Nazanin" pitchFamily="2" charset="-78"/>
              </a:rPr>
              <a:t>اندکی </a:t>
            </a:r>
            <a:r>
              <a:rPr lang="fa-IR" sz="2400" b="1" dirty="0">
                <a:cs typeface="B Nazanin" pitchFamily="2" charset="-78"/>
              </a:rPr>
              <a:t>متفاوت است</a:t>
            </a:r>
            <a:r>
              <a:rPr lang="fa-IR" sz="2400" b="1" dirty="0" smtClean="0">
                <a:cs typeface="B Nazanin" pitchFamily="2" charset="-78"/>
              </a:rPr>
              <a:t>.</a:t>
            </a:r>
          </a:p>
          <a:p>
            <a:pPr algn="just" rtl="1">
              <a:buClrTx/>
              <a:buFont typeface="Wingdings" pitchFamily="2" charset="2"/>
              <a:buChar char="Ø"/>
            </a:pPr>
            <a:r>
              <a:rPr lang="fa-IR" sz="2400" b="1" dirty="0" smtClean="0">
                <a:cs typeface="B Nazanin" pitchFamily="2" charset="-78"/>
              </a:rPr>
              <a:t>لایه </a:t>
            </a:r>
            <a:r>
              <a:rPr lang="fa-IR" sz="2400" b="1" dirty="0">
                <a:cs typeface="B Nazanin" pitchFamily="2" charset="-78"/>
              </a:rPr>
              <a:t>دوم ضرب نقطه </a:t>
            </a:r>
            <a:r>
              <a:rPr lang="fa-IR" sz="2400" b="1" dirty="0" smtClean="0">
                <a:cs typeface="B Nazanin" pitchFamily="2" charset="-78"/>
              </a:rPr>
              <a:t>ای خروجی لایه </a:t>
            </a:r>
            <a:r>
              <a:rPr lang="fa-IR" sz="2400" b="1" dirty="0">
                <a:cs typeface="B Nazanin" pitchFamily="2" charset="-78"/>
              </a:rPr>
              <a:t>اول و </a:t>
            </a:r>
            <a:r>
              <a:rPr lang="fa-IR" sz="2400" b="1" dirty="0" smtClean="0">
                <a:cs typeface="B Nazanin" pitchFamily="2" charset="-78"/>
              </a:rPr>
              <a:t>ضرایب لایه </a:t>
            </a:r>
            <a:r>
              <a:rPr lang="fa-IR" sz="2400" b="1" dirty="0">
                <a:cs typeface="B Nazanin" pitchFamily="2" charset="-78"/>
              </a:rPr>
              <a:t>دوم را انجام </a:t>
            </a:r>
            <a:r>
              <a:rPr lang="fa-IR" sz="2400" b="1" dirty="0" smtClean="0">
                <a:cs typeface="B Nazanin" pitchFamily="2" charset="-78"/>
              </a:rPr>
              <a:t>می </a:t>
            </a:r>
            <a:r>
              <a:rPr lang="fa-IR" sz="2400" b="1" dirty="0">
                <a:cs typeface="B Nazanin" pitchFamily="2" charset="-78"/>
              </a:rPr>
              <a:t>دهد و سپس بر مجموع </a:t>
            </a:r>
            <a:r>
              <a:rPr lang="fa-IR" sz="2400" b="1" dirty="0" smtClean="0">
                <a:cs typeface="B Nazanin" pitchFamily="2" charset="-78"/>
              </a:rPr>
              <a:t>درایه های خروجی لایه </a:t>
            </a:r>
            <a:r>
              <a:rPr lang="fa-IR" sz="2400" b="1" dirty="0">
                <a:cs typeface="B Nazanin" pitchFamily="2" charset="-78"/>
              </a:rPr>
              <a:t>اول نرمال </a:t>
            </a:r>
            <a:r>
              <a:rPr lang="fa-IR" sz="2400" b="1" dirty="0" smtClean="0">
                <a:cs typeface="B Nazanin" pitchFamily="2" charset="-78"/>
              </a:rPr>
              <a:t>می کند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Generalized Regression Networks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algn="just" rtl="1" fontAlgn="base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defRPr/>
            </a:pPr>
            <a:endParaRPr lang="fa-IR" sz="2800" b="1" dirty="0" smtClean="0">
              <a:cs typeface="B Nazanin" pitchFamily="2" charset="-78"/>
            </a:endParaRPr>
          </a:p>
          <a:p>
            <a:pPr marL="342900" lvl="0" indent="-342900" algn="just" rtl="1" fontAlgn="base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defRPr/>
            </a:pPr>
            <a:r>
              <a:rPr lang="fa-IR" sz="2800" b="1" dirty="0" smtClean="0">
                <a:cs typeface="B Nazanin" pitchFamily="2" charset="-78"/>
              </a:rPr>
              <a:t>تعداد بیشتری نرون نسبت به شبکه های پس انتشار نیاز دارند</a:t>
            </a:r>
          </a:p>
          <a:p>
            <a:pPr marL="342900" lvl="0" indent="-342900" algn="just" rtl="1" fontAlgn="base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defRPr/>
            </a:pPr>
            <a:endParaRPr lang="fr-CA" sz="2800" b="1" dirty="0" smtClean="0">
              <a:cs typeface="B Nazanin" pitchFamily="2" charset="-78"/>
            </a:endParaRPr>
          </a:p>
          <a:p>
            <a:pPr marL="342900" lvl="0" indent="-342900" algn="just" rtl="1" fontAlgn="base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defRPr/>
            </a:pPr>
            <a:r>
              <a:rPr lang="fa-IR" sz="2800" b="1" dirty="0" smtClean="0">
                <a:cs typeface="B Nazanin" pitchFamily="2" charset="-78"/>
              </a:rPr>
              <a:t>زمان طراحی کوتاه تری نسبت به شبکه های پس انتشار استاندارد دارند.</a:t>
            </a:r>
          </a:p>
          <a:p>
            <a:pPr marL="342900" lvl="0" indent="-342900" algn="just" rtl="1" fontAlgn="base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defRPr/>
            </a:pPr>
            <a:endParaRPr lang="fa-IR" sz="2800" b="1" dirty="0" smtClean="0">
              <a:cs typeface="B Nazanin" pitchFamily="2" charset="-78"/>
            </a:endParaRPr>
          </a:p>
          <a:p>
            <a:pPr marL="342900" lvl="0" indent="-342900" algn="just" rtl="1" fontAlgn="base"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defRPr/>
            </a:pPr>
            <a:r>
              <a:rPr lang="fa-IR" sz="2800" b="1" dirty="0" smtClean="0">
                <a:cs typeface="B Nazanin" pitchFamily="2" charset="-78"/>
              </a:rPr>
              <a:t>برای مواردی که بردارهای آموزشی بسیار زیاد باشند دارای بهترین کارایی می باشند.</a:t>
            </a:r>
            <a:endParaRPr lang="fr-CA" sz="2800" b="1" dirty="0" smtClean="0">
              <a:cs typeface="B Nazanin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ویژگی های شبکه های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B Titr"/>
              </a:rPr>
              <a:t>Radial Basis</a:t>
            </a:r>
            <a:endParaRPr lang="en-US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B Titr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buClrTx/>
            </a:pPr>
            <a:r>
              <a:rPr lang="fa-IR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B Nazanin" pitchFamily="2" charset="-78"/>
              </a:rPr>
              <a:t>ساختار شبکه:</a:t>
            </a:r>
            <a:endParaRPr lang="fa-IR" sz="24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B Nazanin" pitchFamily="2" charset="-78"/>
            </a:endParaRPr>
          </a:p>
          <a:p>
            <a:pPr algn="r" rt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Generalized Regression Networks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286000"/>
            <a:ext cx="6490411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80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ClrTx/>
              <a:buFont typeface="Wingdings" pitchFamily="2" charset="2"/>
              <a:buChar char="v"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دستور مورد استفاده:</a:t>
            </a:r>
          </a:p>
          <a:p>
            <a:pPr marL="109728" indent="0">
              <a:buClrTx/>
              <a:buNone/>
            </a:pP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newgrnn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(P,T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fa-I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 rtl="1">
              <a:buClrTx/>
              <a:buFont typeface="Wingdings" pitchFamily="2" charset="2"/>
              <a:buChar char="v"/>
            </a:pPr>
            <a:endParaRPr lang="fa-I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endParaRPr>
          </a:p>
          <a:p>
            <a:pPr algn="r" rtl="1">
              <a:buClrTx/>
              <a:buFont typeface="Wingdings" pitchFamily="2" charset="2"/>
              <a:buChar char="v"/>
            </a:pPr>
            <a:r>
              <a:rPr lang="fa-I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itchFamily="2" charset="-78"/>
              </a:rPr>
              <a:t>مثال</a:t>
            </a:r>
          </a:p>
          <a:p>
            <a:pPr marL="109728" indent="0">
              <a:buClrTx/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P = [4 5 6];</a:t>
            </a:r>
          </a:p>
          <a:p>
            <a:pPr marL="109728" indent="0">
              <a:buClrTx/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T = [1.5 3.6 6.7];</a:t>
            </a:r>
          </a:p>
          <a:p>
            <a:pPr marL="109728" indent="0">
              <a:buClrTx/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net =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newgrnn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(P,T);</a:t>
            </a:r>
          </a:p>
          <a:p>
            <a:pPr marL="109728" indent="0">
              <a:buClrTx/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P = 4.5;</a:t>
            </a:r>
          </a:p>
          <a:p>
            <a:pPr marL="109728" indent="0">
              <a:buClrTx/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v =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sim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net,P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109728" indent="0">
              <a:buClrTx/>
              <a:buNone/>
            </a:pP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v =3.0111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Generalized Regression Networks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Neural Network Toolbox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2071678"/>
            <a:ext cx="8258204" cy="379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en-US" sz="2400" b="1" dirty="0" err="1" smtClean="0">
                <a:latin typeface="Times New Roman" pitchFamily="18" charset="0"/>
                <a:cs typeface="B Nazanin" pitchFamily="2" charset="-78"/>
              </a:rPr>
              <a:t>nntool</a:t>
            </a:r>
            <a:endParaRPr lang="fa-IR" sz="3200" b="1" dirty="0" smtClean="0">
              <a:latin typeface="Times New Roman" pitchFamily="18" charset="0"/>
              <a:cs typeface="B Nazanin" pitchFamily="2" charset="-78"/>
            </a:endParaRPr>
          </a:p>
          <a:p>
            <a:pPr marL="342900" lvl="0" indent="-342900" algn="just" rtl="1">
              <a:spcBef>
                <a:spcPct val="20000"/>
              </a:spcBef>
              <a:buFont typeface="Arial" charset="0"/>
              <a:buChar char="•"/>
              <a:defRPr/>
            </a:pPr>
            <a:endParaRPr lang="en-US" sz="3200" b="1" dirty="0" smtClean="0">
              <a:latin typeface="Times New Roman" pitchFamily="18" charset="0"/>
              <a:cs typeface="B Nazanin" pitchFamily="2" charset="-78"/>
            </a:endParaRPr>
          </a:p>
          <a:p>
            <a:pPr marL="342900" lvl="0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تمام انواع گوناگون شبکه های عصبی که در محیط </a:t>
            </a:r>
            <a:r>
              <a:rPr lang="en-US" sz="2400" b="1" dirty="0" smtClean="0">
                <a:latin typeface="Times New Roman" pitchFamily="18" charset="0"/>
                <a:cs typeface="B Nazanin" pitchFamily="2" charset="-78"/>
              </a:rPr>
              <a:t>MATLAB</a:t>
            </a:r>
            <a:r>
              <a:rPr lang="fa-IR" sz="2400" b="1" dirty="0" smtClean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تعریف شده اند را می توان به کمک این </a:t>
            </a:r>
            <a:r>
              <a:rPr lang="en-US" sz="2400" b="1" dirty="0" smtClean="0">
                <a:latin typeface="Times New Roman" pitchFamily="18" charset="0"/>
                <a:cs typeface="B Nazanin" pitchFamily="2" charset="-78"/>
              </a:rPr>
              <a:t>Toolbox</a:t>
            </a:r>
            <a:r>
              <a:rPr lang="fa-IR" sz="2400" b="1" dirty="0" smtClean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تعریف نمود، آموزش داد و یا شبیه سازی کرد.</a:t>
            </a:r>
          </a:p>
          <a:p>
            <a:pPr marL="342900" lvl="0" indent="-342900" algn="just" rtl="1">
              <a:spcBef>
                <a:spcPct val="20000"/>
              </a:spcBef>
              <a:buFont typeface="Arial" charset="0"/>
              <a:buChar char="•"/>
              <a:defRPr/>
            </a:pPr>
            <a:endParaRPr lang="fa-IR" sz="32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Neural Network Toolbox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0"/>
            <a:ext cx="8258204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rtl="1">
              <a:spcBef>
                <a:spcPct val="20000"/>
              </a:spcBef>
              <a:buFont typeface="Arial" charset="0"/>
              <a:buChar char="•"/>
              <a:defRPr/>
            </a:pPr>
            <a:endParaRPr lang="fa-IR" sz="3200" dirty="0">
              <a:solidFill>
                <a:srgbClr val="BC541A"/>
              </a:solidFill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8610600" cy="4495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3200401" y="3810000"/>
            <a:ext cx="26670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ابتدا بر روی این قسمت کلیک کرده و داده های مورد نیاز را 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Import</a:t>
            </a: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 م</a:t>
            </a:r>
            <a:r>
              <a:rPr lang="fa-IR" sz="1600" dirty="0" smtClean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ی</a:t>
            </a: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 کنیم.</a:t>
            </a:r>
            <a:endParaRPr kumimoji="0" lang="fr-CA" sz="16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tr" pitchFamily="2" charset="-78"/>
              <a:cs typeface="Titr" pitchFamily="2" charset="-78"/>
            </a:endParaRPr>
          </a:p>
        </p:txBody>
      </p:sp>
      <p:sp>
        <p:nvSpPr>
          <p:cNvPr id="6" name="Oval 5"/>
          <p:cNvSpPr/>
          <p:nvPr/>
        </p:nvSpPr>
        <p:spPr>
          <a:xfrm>
            <a:off x="381000" y="5486400"/>
            <a:ext cx="1000132" cy="35242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urved Connector 13"/>
          <p:cNvCxnSpPr/>
          <p:nvPr/>
        </p:nvCxnSpPr>
        <p:spPr>
          <a:xfrm flipV="1">
            <a:off x="1143000" y="4279900"/>
            <a:ext cx="1981200" cy="1219200"/>
          </a:xfrm>
          <a:prstGeom prst="curvedConnector3">
            <a:avLst>
              <a:gd name="adj1" fmla="val 50000"/>
            </a:avLst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build="allAtOnce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0"/>
            <a:ext cx="8382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Neural Network Toolbox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0"/>
            <a:ext cx="825820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rtl="1">
              <a:spcBef>
                <a:spcPct val="20000"/>
              </a:spcBef>
              <a:buFont typeface="Arial" charset="0"/>
              <a:buChar char="•"/>
              <a:defRPr/>
            </a:pPr>
            <a:endParaRPr lang="fa-IR" sz="3200" dirty="0">
              <a:solidFill>
                <a:srgbClr val="BC541A"/>
              </a:solidFill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3276600" y="2362200"/>
            <a:ext cx="2590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این بخش مربوط به داده های ورودی می باشد.</a:t>
            </a:r>
            <a:endParaRPr kumimoji="0" lang="fr-CA" sz="16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tr" pitchFamily="2" charset="-78"/>
              <a:cs typeface="Titr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57200" y="1981200"/>
            <a:ext cx="2768600" cy="9906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 bwMode="auto">
          <a:xfrm>
            <a:off x="3230541" y="3657600"/>
            <a:ext cx="267495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a-IR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این بخش مربوط به داده های هدف می باشد.</a:t>
            </a:r>
            <a:endParaRPr kumimoji="0" lang="fr-CA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tr" pitchFamily="2" charset="-78"/>
              <a:cs typeface="Titr" pitchFamily="2" charset="-78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200400" y="2057400"/>
            <a:ext cx="457200" cy="304800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457200" y="3200400"/>
            <a:ext cx="2768600" cy="9906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3200400" y="3276600"/>
            <a:ext cx="457200" cy="304800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allAtOnce"/>
      <p:bldP spid="9" grpId="0" animBg="1"/>
      <p:bldP spid="9" grpId="1" animBg="1"/>
      <p:bldP spid="12" grpId="0" build="p"/>
      <p:bldP spid="12" grpId="1" build="allAtOnce"/>
      <p:bldP spid="26" grpId="0" animBg="1"/>
      <p:bldP spid="2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447800"/>
            <a:ext cx="8382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Neural Network Toolbox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0"/>
            <a:ext cx="825820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rtl="1">
              <a:spcBef>
                <a:spcPct val="20000"/>
              </a:spcBef>
              <a:buFont typeface="Arial" charset="0"/>
              <a:buChar char="•"/>
              <a:defRPr/>
            </a:pPr>
            <a:endParaRPr lang="fa-IR" sz="3200" dirty="0">
              <a:solidFill>
                <a:srgbClr val="BC541A"/>
              </a:solidFill>
            </a:endParaRP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 bwMode="auto">
          <a:xfrm>
            <a:off x="3276600" y="3733800"/>
            <a:ext cx="255589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برای ایجاد شبکه عصبی</a:t>
            </a:r>
            <a:r>
              <a:rPr kumimoji="0" lang="fa-IR" sz="1600" b="0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 مورد نظر بر روی این قسمت کلیک می کنیم.</a:t>
            </a:r>
            <a:endParaRPr kumimoji="0" lang="fr-CA" sz="16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tr" pitchFamily="2" charset="-78"/>
              <a:cs typeface="Titr" pitchFamily="2" charset="-78"/>
            </a:endParaRPr>
          </a:p>
        </p:txBody>
      </p:sp>
      <p:sp>
        <p:nvSpPr>
          <p:cNvPr id="8" name="Oval 7"/>
          <p:cNvSpPr/>
          <p:nvPr/>
        </p:nvSpPr>
        <p:spPr>
          <a:xfrm>
            <a:off x="1447800" y="5397500"/>
            <a:ext cx="1000132" cy="35242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Curved Connector 8"/>
          <p:cNvCxnSpPr/>
          <p:nvPr/>
        </p:nvCxnSpPr>
        <p:spPr>
          <a:xfrm flipV="1">
            <a:off x="1905000" y="4165600"/>
            <a:ext cx="1295400" cy="1219200"/>
          </a:xfrm>
          <a:prstGeom prst="curvedConnector3">
            <a:avLst>
              <a:gd name="adj1" fmla="val 50000"/>
            </a:avLst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1" grpId="1" build="allAtOnce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Neural Network Toolbox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0"/>
            <a:ext cx="825820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rtl="1">
              <a:spcBef>
                <a:spcPct val="20000"/>
              </a:spcBef>
              <a:buFont typeface="Arial" charset="0"/>
              <a:buChar char="•"/>
              <a:defRPr/>
            </a:pPr>
            <a:endParaRPr lang="fa-IR" sz="3200" dirty="0">
              <a:solidFill>
                <a:srgbClr val="BC541A"/>
              </a:solidFill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19200"/>
            <a:ext cx="523875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Espace réservé du contenu 2"/>
          <p:cNvSpPr txBox="1">
            <a:spLocks/>
          </p:cNvSpPr>
          <p:nvPr/>
        </p:nvSpPr>
        <p:spPr bwMode="auto">
          <a:xfrm>
            <a:off x="6921455" y="1804978"/>
            <a:ext cx="1841545" cy="3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انتخاب نام شبکه</a:t>
            </a:r>
            <a:endParaRPr kumimoji="0" lang="fr-CA" sz="16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tr" pitchFamily="2" charset="-78"/>
              <a:cs typeface="Titr" pitchFamily="2" charset="-78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17500" y="1866900"/>
            <a:ext cx="1000132" cy="27622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Espace réservé du contenu 2"/>
          <p:cNvSpPr txBox="1">
            <a:spLocks/>
          </p:cNvSpPr>
          <p:nvPr/>
        </p:nvSpPr>
        <p:spPr bwMode="auto">
          <a:xfrm>
            <a:off x="7224730" y="2336800"/>
            <a:ext cx="1538270" cy="40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rtl="1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انتخاب نوع شبکه</a:t>
            </a:r>
            <a:endParaRPr lang="fr-CA" sz="1600" dirty="0">
              <a:solidFill>
                <a:srgbClr val="00B0F0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3022600" y="2362200"/>
            <a:ext cx="2468612" cy="304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Espace réservé du contenu 2"/>
          <p:cNvSpPr txBox="1">
            <a:spLocks/>
          </p:cNvSpPr>
          <p:nvPr/>
        </p:nvSpPr>
        <p:spPr bwMode="auto">
          <a:xfrm>
            <a:off x="6527800" y="2921000"/>
            <a:ext cx="2257412" cy="447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rtl="1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انتخاب پارامترهای شبکه</a:t>
            </a:r>
            <a:endParaRPr lang="fr-CA" sz="1600" dirty="0">
              <a:solidFill>
                <a:srgbClr val="00B0F0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4038600" y="2692400"/>
            <a:ext cx="1244600" cy="928694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space réservé du contenu 2"/>
          <p:cNvSpPr txBox="1">
            <a:spLocks/>
          </p:cNvSpPr>
          <p:nvPr/>
        </p:nvSpPr>
        <p:spPr bwMode="auto">
          <a:xfrm>
            <a:off x="6921455" y="5305440"/>
            <a:ext cx="1841545" cy="447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rtl="1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ایجاد شبکه</a:t>
            </a:r>
            <a:endParaRPr lang="fr-CA" sz="1600" dirty="0">
              <a:solidFill>
                <a:srgbClr val="00B0F0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3644900" y="5372100"/>
            <a:ext cx="1000132" cy="304800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1346200" y="1993900"/>
            <a:ext cx="5029200" cy="1588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8" idx="6"/>
          </p:cNvCxnSpPr>
          <p:nvPr/>
        </p:nvCxnSpPr>
        <p:spPr>
          <a:xfrm>
            <a:off x="5491212" y="2514600"/>
            <a:ext cx="914400" cy="1588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5295900" y="3135312"/>
            <a:ext cx="1097280" cy="1588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660900" y="5522912"/>
            <a:ext cx="1645920" cy="1588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7" grpId="0"/>
      <p:bldP spid="18" grpId="0" animBg="1"/>
      <p:bldP spid="22" grpId="0"/>
      <p:bldP spid="23" grpId="0" animBg="1"/>
      <p:bldP spid="30" grpId="0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1270000"/>
            <a:ext cx="6172248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Neural Network Toolbox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0"/>
            <a:ext cx="825820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rtl="1">
              <a:spcBef>
                <a:spcPct val="20000"/>
              </a:spcBef>
              <a:buFont typeface="Arial" charset="0"/>
              <a:buChar char="•"/>
              <a:defRPr/>
            </a:pPr>
            <a:endParaRPr lang="fa-IR" sz="3200" dirty="0">
              <a:solidFill>
                <a:srgbClr val="BC541A"/>
              </a:solidFill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6526997" y="1574800"/>
            <a:ext cx="2590800" cy="766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شبکه تولید شده در این قسمت  نمایش داده می شود.</a:t>
            </a:r>
            <a:endParaRPr lang="fr-CA" sz="1600" dirty="0">
              <a:solidFill>
                <a:srgbClr val="00B0F0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049192" y="1703168"/>
            <a:ext cx="1985978" cy="35052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 bwMode="auto">
          <a:xfrm>
            <a:off x="6500794" y="3048000"/>
            <a:ext cx="264320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rtl="1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dirty="0">
                <a:solidFill>
                  <a:srgbClr val="FF0000"/>
                </a:solidFill>
                <a:latin typeface="Titr" pitchFamily="2" charset="-78"/>
                <a:cs typeface="Titr" pitchFamily="2" charset="-78"/>
              </a:rPr>
              <a:t>حال بر </a:t>
            </a:r>
            <a:r>
              <a:rPr lang="fa-IR" dirty="0" smtClean="0">
                <a:solidFill>
                  <a:srgbClr val="FF0000"/>
                </a:solidFill>
                <a:latin typeface="Titr" pitchFamily="2" charset="-78"/>
                <a:cs typeface="Titr" pitchFamily="2" charset="-78"/>
              </a:rPr>
              <a:t>روی </a:t>
            </a:r>
            <a:r>
              <a:rPr lang="fa-IR" dirty="0">
                <a:solidFill>
                  <a:srgbClr val="FF0000"/>
                </a:solidFill>
                <a:latin typeface="Titr" pitchFamily="2" charset="-78"/>
                <a:cs typeface="Titr" pitchFamily="2" charset="-78"/>
              </a:rPr>
              <a:t>نام شبکه دبل </a:t>
            </a:r>
            <a:r>
              <a:rPr lang="fa-IR" dirty="0" smtClean="0">
                <a:solidFill>
                  <a:srgbClr val="FF0000"/>
                </a:solidFill>
                <a:latin typeface="Titr" pitchFamily="2" charset="-78"/>
                <a:cs typeface="Titr" pitchFamily="2" charset="-78"/>
              </a:rPr>
              <a:t>کلیک می کنیم</a:t>
            </a:r>
            <a:r>
              <a:rPr lang="fa-IR" dirty="0">
                <a:solidFill>
                  <a:srgbClr val="FF0000"/>
                </a:solidFill>
                <a:latin typeface="Titr" pitchFamily="2" charset="-78"/>
                <a:cs typeface="Titr" pitchFamily="2" charset="-78"/>
              </a:rPr>
              <a:t>.</a:t>
            </a:r>
            <a:endParaRPr lang="fr-CA" dirty="0">
              <a:solidFill>
                <a:srgbClr val="FF0000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133600" y="1676400"/>
            <a:ext cx="776294" cy="34766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Curved Connector 13"/>
          <p:cNvCxnSpPr/>
          <p:nvPr/>
        </p:nvCxnSpPr>
        <p:spPr>
          <a:xfrm>
            <a:off x="3904760" y="1727200"/>
            <a:ext cx="2425700" cy="254000"/>
          </a:xfrm>
          <a:prstGeom prst="curvedConnector3">
            <a:avLst>
              <a:gd name="adj1" fmla="val 50000"/>
            </a:avLst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urved Connector 16"/>
          <p:cNvCxnSpPr/>
          <p:nvPr/>
        </p:nvCxnSpPr>
        <p:spPr>
          <a:xfrm>
            <a:off x="2908300" y="1993900"/>
            <a:ext cx="3492500" cy="1206500"/>
          </a:xfrm>
          <a:prstGeom prst="curvedConnector3">
            <a:avLst>
              <a:gd name="adj1" fmla="val 50000"/>
            </a:avLst>
          </a:prstGeom>
          <a:ln w="317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allAtOnce"/>
      <p:bldP spid="9" grpId="0" animBg="1"/>
      <p:bldP spid="9" grpId="1" animBg="1"/>
      <p:bldP spid="20" grpId="0" build="p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371600"/>
            <a:ext cx="55626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Neural Network Toolbox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0"/>
            <a:ext cx="825820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rtl="1">
              <a:spcBef>
                <a:spcPct val="20000"/>
              </a:spcBef>
              <a:buFont typeface="Arial" charset="0"/>
              <a:buChar char="•"/>
              <a:defRPr/>
            </a:pPr>
            <a:endParaRPr lang="fa-IR" sz="3200" dirty="0">
              <a:solidFill>
                <a:srgbClr val="BC541A"/>
              </a:solidFill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5999141" y="1447800"/>
            <a:ext cx="3055959" cy="203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rtl="1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1600" dirty="0" smtClean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برای شبیه سازی دکمه </a:t>
            </a:r>
            <a:r>
              <a:rPr lang="en-US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simulate</a:t>
            </a:r>
            <a:r>
              <a:rPr lang="fa-IR" dirty="0" smtClean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 </a:t>
            </a:r>
            <a:r>
              <a:rPr lang="fa-IR" sz="1600" dirty="0" smtClean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را انتخاب می کنیم.</a:t>
            </a:r>
            <a:endParaRPr lang="fr-CA" sz="1600" dirty="0">
              <a:solidFill>
                <a:srgbClr val="00B0F0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38200" y="1625600"/>
            <a:ext cx="571504" cy="28575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stCxn id="9" idx="3"/>
          </p:cNvCxnSpPr>
          <p:nvPr/>
        </p:nvCxnSpPr>
        <p:spPr>
          <a:xfrm flipV="1">
            <a:off x="1409704" y="1752600"/>
            <a:ext cx="4533896" cy="15876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320800"/>
            <a:ext cx="55626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Neural Network Toolbox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0"/>
            <a:ext cx="825820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rtl="1">
              <a:spcBef>
                <a:spcPct val="20000"/>
              </a:spcBef>
              <a:buFont typeface="Arial" charset="0"/>
              <a:buChar char="•"/>
              <a:defRPr/>
            </a:pPr>
            <a:endParaRPr lang="fa-IR" sz="3200" dirty="0">
              <a:solidFill>
                <a:srgbClr val="BC541A"/>
              </a:solidFill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6553200" y="1447800"/>
            <a:ext cx="2495568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rtl="1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انتخاب ورودی که میخواهیم خروجی شبکه عصبی را برای آن تشکیل دهیم</a:t>
            </a:r>
            <a:r>
              <a:rPr lang="fa-IR" dirty="0">
                <a:solidFill>
                  <a:srgbClr val="00B0F0"/>
                </a:solidFill>
                <a:latin typeface="Times New Roman" pitchFamily="18" charset="0"/>
                <a:cs typeface="B Titr" pitchFamily="2" charset="-78"/>
              </a:rPr>
              <a:t>.</a:t>
            </a:r>
            <a:endParaRPr lang="fr-CA" dirty="0">
              <a:solidFill>
                <a:srgbClr val="00B0F0"/>
              </a:solidFill>
              <a:latin typeface="Times New Roman" pitchFamily="18" charset="0"/>
              <a:cs typeface="B Titr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524000" y="2044700"/>
            <a:ext cx="1357322" cy="28575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Espace réservé du contenu 2"/>
          <p:cNvSpPr txBox="1">
            <a:spLocks/>
          </p:cNvSpPr>
          <p:nvPr/>
        </p:nvSpPr>
        <p:spPr bwMode="auto">
          <a:xfrm>
            <a:off x="6416688" y="2797018"/>
            <a:ext cx="2571768" cy="623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rtl="1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انتخاب</a:t>
            </a:r>
            <a:r>
              <a:rPr lang="fa-IR" dirty="0">
                <a:solidFill>
                  <a:srgbClr val="00B0F0"/>
                </a:solidFill>
                <a:latin typeface="Times New Roman" pitchFamily="18" charset="0"/>
                <a:cs typeface="B Titr" pitchFamily="2" charset="-78"/>
              </a:rPr>
              <a:t> </a:t>
            </a: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نام خروجی تولید شده</a:t>
            </a:r>
            <a:endParaRPr lang="fr-CA" sz="1600" dirty="0">
              <a:solidFill>
                <a:srgbClr val="00B0F0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241800" y="2057400"/>
            <a:ext cx="1281122" cy="228600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Espace réservé du contenu 2"/>
          <p:cNvSpPr txBox="1">
            <a:spLocks/>
          </p:cNvSpPr>
          <p:nvPr/>
        </p:nvSpPr>
        <p:spPr bwMode="auto">
          <a:xfrm>
            <a:off x="6818286" y="5165736"/>
            <a:ext cx="210981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شروع</a:t>
            </a:r>
            <a:r>
              <a:rPr lang="fa-IR" dirty="0">
                <a:solidFill>
                  <a:srgbClr val="00B0F0"/>
                </a:solidFill>
                <a:latin typeface="Times New Roman" pitchFamily="18" charset="0"/>
                <a:cs typeface="B Titr" pitchFamily="2" charset="-78"/>
              </a:rPr>
              <a:t> </a:t>
            </a: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شبیه</a:t>
            </a:r>
            <a:r>
              <a:rPr lang="fa-IR" dirty="0" smtClean="0">
                <a:solidFill>
                  <a:srgbClr val="00B0F0"/>
                </a:solidFill>
                <a:latin typeface="Times New Roman" pitchFamily="18" charset="0"/>
                <a:cs typeface="B Titr" pitchFamily="2" charset="-78"/>
              </a:rPr>
              <a:t> </a:t>
            </a: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سازی</a:t>
            </a:r>
            <a:endParaRPr lang="fr-CA" sz="1600" dirty="0">
              <a:solidFill>
                <a:srgbClr val="00B0F0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470400" y="5270500"/>
            <a:ext cx="1143000" cy="285752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5715000" y="5410200"/>
            <a:ext cx="533400" cy="1588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9" idx="0"/>
          </p:cNvCxnSpPr>
          <p:nvPr/>
        </p:nvCxnSpPr>
        <p:spPr>
          <a:xfrm rot="5400000" flipH="1" flipV="1">
            <a:off x="2098280" y="1933181"/>
            <a:ext cx="215900" cy="7139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2203450" y="1835150"/>
            <a:ext cx="3840480" cy="1588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6" idx="2"/>
          </p:cNvCxnSpPr>
          <p:nvPr/>
        </p:nvCxnSpPr>
        <p:spPr>
          <a:xfrm rot="5400000">
            <a:off x="4468101" y="2694700"/>
            <a:ext cx="822960" cy="5561"/>
          </a:xfrm>
          <a:prstGeom prst="line">
            <a:avLst/>
          </a:prstGeom>
          <a:ln w="317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4864100" y="3109912"/>
            <a:ext cx="1188720" cy="1588"/>
          </a:xfrm>
          <a:prstGeom prst="straightConnector1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 animBg="1"/>
      <p:bldP spid="14" grpId="0" build="p"/>
      <p:bldP spid="16" grpId="0" animBg="1"/>
      <p:bldP spid="18" grpId="0" build="p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شبکه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Radial Basis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با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ورودی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3075" name="Espace réservé du contenu 2"/>
          <p:cNvSpPr>
            <a:spLocks noGrp="1"/>
          </p:cNvSpPr>
          <p:nvPr>
            <p:ph idx="1"/>
          </p:nvPr>
        </p:nvSpPr>
        <p:spPr>
          <a:xfrm>
            <a:off x="381000" y="1308284"/>
            <a:ext cx="915530" cy="457200"/>
          </a:xfrm>
        </p:spPr>
        <p:txBody>
          <a:bodyPr>
            <a:normAutofit/>
          </a:bodyPr>
          <a:lstStyle/>
          <a:p>
            <a:pPr algn="ctr" rtl="1">
              <a:buNone/>
            </a:pPr>
            <a:r>
              <a:rPr lang="fr-CA" sz="2000" b="1" dirty="0" smtClean="0">
                <a:latin typeface="Times New Roman" pitchFamily="18" charset="0"/>
                <a:cs typeface="Times New Roman" pitchFamily="18" charset="0"/>
              </a:rPr>
              <a:t>Input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765485"/>
            <a:ext cx="4267200" cy="1934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Espace réservé du contenu 2"/>
          <p:cNvSpPr txBox="1">
            <a:spLocks/>
          </p:cNvSpPr>
          <p:nvPr/>
        </p:nvSpPr>
        <p:spPr bwMode="auto">
          <a:xfrm>
            <a:off x="1504508" y="1308284"/>
            <a:ext cx="294322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fr-CA" sz="2000" b="1" dirty="0">
                <a:latin typeface="Times New Roman" pitchFamily="18" charset="0"/>
                <a:cs typeface="Times New Roman" pitchFamily="18" charset="0"/>
              </a:rPr>
              <a:t>Radial Basis Neuron</a:t>
            </a: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1600200" y="3666973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fr-CA" sz="2000" b="1" dirty="0" smtClean="0">
                <a:latin typeface="Times New Roman" pitchFamily="18" charset="0"/>
                <a:cs typeface="Times New Roman" pitchFamily="18" charset="0"/>
              </a:rPr>
              <a:t>a = </a:t>
            </a:r>
            <a:r>
              <a:rPr lang="fr-CA" sz="2000" b="1" dirty="0" err="1" smtClean="0">
                <a:latin typeface="Times New Roman" pitchFamily="18" charset="0"/>
                <a:cs typeface="Times New Roman" pitchFamily="18" charset="0"/>
              </a:rPr>
              <a:t>radbas</a:t>
            </a:r>
            <a:r>
              <a:rPr lang="fr-CA" sz="2000" b="1" dirty="0" smtClean="0">
                <a:latin typeface="Times New Roman" pitchFamily="18" charset="0"/>
                <a:cs typeface="Times New Roman" pitchFamily="18" charset="0"/>
              </a:rPr>
              <a:t>(||w-p||b)</a:t>
            </a:r>
            <a:endParaRPr kumimoji="0" lang="fr-CA" sz="20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557996" y="2572036"/>
            <a:ext cx="838200" cy="501608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 bwMode="auto">
          <a:xfrm>
            <a:off x="431800" y="4298950"/>
            <a:ext cx="78486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بردار ورودی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p</a:t>
            </a: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 و یک ردیف از ماتریس وزن های </a:t>
            </a:r>
            <a:r>
              <a:rPr lang="en-US" sz="2000" b="1" dirty="0">
                <a:solidFill>
                  <a:srgbClr val="0070C0"/>
                </a:solidFill>
                <a:latin typeface="Titr" pitchFamily="2" charset="-78"/>
                <a:cs typeface="Titr" pitchFamily="2" charset="-78"/>
              </a:rPr>
              <a:t>w</a:t>
            </a: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 را در هم ضرب نقطه</a:t>
            </a:r>
            <a:r>
              <a:rPr kumimoji="0" lang="fa-IR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 ای می کند.</a:t>
            </a:r>
            <a:endParaRPr kumimoji="0" lang="fr-CA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tr" pitchFamily="2" charset="-78"/>
              <a:cs typeface="Titr" pitchFamily="2" charset="-78"/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7852" y="1219200"/>
            <a:ext cx="2986548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Espace réservé du contenu 2"/>
          <p:cNvSpPr txBox="1">
            <a:spLocks/>
          </p:cNvSpPr>
          <p:nvPr/>
        </p:nvSpPr>
        <p:spPr bwMode="auto">
          <a:xfrm>
            <a:off x="4000500" y="5827682"/>
            <a:ext cx="4495800" cy="54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tr" pitchFamily="2" charset="-78"/>
                <a:cs typeface="Titr" pitchFamily="2" charset="-78"/>
              </a:rPr>
              <a:t>برای تنظیم میزان حساسیت نرون به کار می رود.</a:t>
            </a:r>
            <a:endParaRPr kumimoji="0" lang="fr-CA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tr" pitchFamily="2" charset="-78"/>
              <a:cs typeface="Titr" pitchFamily="2" charset="-78"/>
            </a:endParaRPr>
          </a:p>
        </p:txBody>
      </p:sp>
      <p:cxnSp>
        <p:nvCxnSpPr>
          <p:cNvPr id="21" name="Straight Arrow Connector 20"/>
          <p:cNvCxnSpPr/>
          <p:nvPr/>
        </p:nvCxnSpPr>
        <p:spPr>
          <a:xfrm rot="5400000">
            <a:off x="5287486" y="5477986"/>
            <a:ext cx="548640" cy="1588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rot="5400000" flipH="1" flipV="1">
            <a:off x="2324100" y="3530600"/>
            <a:ext cx="381000" cy="0"/>
          </a:xfrm>
          <a:prstGeom prst="line">
            <a:avLst/>
          </a:prstGeom>
          <a:ln w="317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2514600" y="3352800"/>
            <a:ext cx="2819400" cy="1588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/>
        </p:nvGraphicFramePr>
        <p:xfrm>
          <a:off x="533400" y="4724400"/>
          <a:ext cx="5143500" cy="525463"/>
        </p:xfrm>
        <a:graphic>
          <a:graphicData uri="http://schemas.openxmlformats.org/presentationml/2006/ole">
            <p:oleObj spid="_x0000_s1077" name="Equation" r:id="rId5" imgW="2362200" imgH="241300" progId="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588000" y="3105150"/>
          <a:ext cx="2239963" cy="552450"/>
        </p:xfrm>
        <a:graphic>
          <a:graphicData uri="http://schemas.openxmlformats.org/presentationml/2006/ole">
            <p:oleObj spid="_x0000_s1078" name="Equation" r:id="rId6" imgW="1028254" imgH="253890" progId="">
              <p:embed/>
            </p:oleObj>
          </a:graphicData>
        </a:graphic>
      </p:graphicFrame>
      <p:cxnSp>
        <p:nvCxnSpPr>
          <p:cNvPr id="20" name="Straight Arrow Connector 19"/>
          <p:cNvCxnSpPr/>
          <p:nvPr/>
        </p:nvCxnSpPr>
        <p:spPr>
          <a:xfrm rot="5400000">
            <a:off x="1037114" y="3642836"/>
            <a:ext cx="1280160" cy="1588"/>
          </a:xfrm>
          <a:prstGeom prst="straightConnector1">
            <a:avLst/>
          </a:prstGeom>
          <a:ln w="317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  <p:bldP spid="7" grpId="0"/>
      <p:bldP spid="8" grpId="0"/>
      <p:bldP spid="9" grpId="0" animBg="1"/>
      <p:bldP spid="12" grpId="0"/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95400"/>
            <a:ext cx="8382000" cy="457203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  <a:effectLst/>
        </p:spPr>
      </p:pic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pPr rtl="1"/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Neural Network Toolbox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0"/>
            <a:ext cx="8258204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 rtl="1">
              <a:spcBef>
                <a:spcPct val="20000"/>
              </a:spcBef>
              <a:buFont typeface="Arial" charset="0"/>
              <a:buChar char="•"/>
              <a:defRPr/>
            </a:pPr>
            <a:endParaRPr lang="fa-IR" sz="3200" dirty="0">
              <a:solidFill>
                <a:srgbClr val="BC541A"/>
              </a:solidFill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 bwMode="auto">
          <a:xfrm>
            <a:off x="3048000" y="2652932"/>
            <a:ext cx="236220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R="0" lvl="0" algn="just" rtl="1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خروجی های تولید شده در این قسمت نمایش داده میشوند.</a:t>
            </a:r>
            <a:endParaRPr lang="fr-CA" sz="1600" dirty="0">
              <a:solidFill>
                <a:srgbClr val="00B0F0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786422" y="1676400"/>
            <a:ext cx="2747978" cy="121444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Espace réservé du contenu 2"/>
          <p:cNvSpPr txBox="1">
            <a:spLocks/>
          </p:cNvSpPr>
          <p:nvPr/>
        </p:nvSpPr>
        <p:spPr bwMode="auto">
          <a:xfrm>
            <a:off x="5829748" y="4335192"/>
            <a:ext cx="2643206" cy="1019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just" rtl="1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نهایتا به کمک این </a:t>
            </a:r>
            <a:r>
              <a:rPr lang="fa-IR" sz="1600" dirty="0">
                <a:solidFill>
                  <a:srgbClr val="00B0F0"/>
                </a:solidFill>
                <a:latin typeface="Times New Roman" pitchFamily="18" charset="0"/>
                <a:cs typeface="Titr" pitchFamily="2" charset="-78"/>
              </a:rPr>
              <a:t>قسمت</a:t>
            </a: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 میتوان داده های مطلوب را </a:t>
            </a:r>
            <a:r>
              <a:rPr lang="en-US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Export</a:t>
            </a:r>
            <a:r>
              <a:rPr lang="fa-IR" sz="2000" dirty="0">
                <a:solidFill>
                  <a:srgbClr val="00B0F0"/>
                </a:solidFill>
                <a:latin typeface="Times New Roman" pitchFamily="18" charset="0"/>
                <a:cs typeface="B Titr" pitchFamily="2" charset="-78"/>
              </a:rPr>
              <a:t> </a:t>
            </a:r>
            <a:r>
              <a:rPr lang="fa-IR" sz="1600" dirty="0">
                <a:solidFill>
                  <a:srgbClr val="00B0F0"/>
                </a:solidFill>
                <a:latin typeface="Titr" pitchFamily="2" charset="-78"/>
                <a:cs typeface="Titr" pitchFamily="2" charset="-78"/>
              </a:rPr>
              <a:t>کرد.</a:t>
            </a:r>
            <a:endParaRPr lang="fr-CA" sz="1600" dirty="0">
              <a:solidFill>
                <a:srgbClr val="00B0F0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3276600" y="5486400"/>
            <a:ext cx="1066800" cy="34766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Curved Connector 15"/>
          <p:cNvCxnSpPr/>
          <p:nvPr/>
        </p:nvCxnSpPr>
        <p:spPr>
          <a:xfrm flipV="1">
            <a:off x="4343400" y="4800600"/>
            <a:ext cx="1447800" cy="685800"/>
          </a:xfrm>
          <a:prstGeom prst="curvedConnector3">
            <a:avLst>
              <a:gd name="adj1" fmla="val 50000"/>
            </a:avLst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hape 17"/>
          <p:cNvCxnSpPr>
            <a:stCxn id="9" idx="2"/>
          </p:cNvCxnSpPr>
          <p:nvPr/>
        </p:nvCxnSpPr>
        <p:spPr>
          <a:xfrm rot="5400000">
            <a:off x="6206729" y="2246718"/>
            <a:ext cx="309554" cy="1597811"/>
          </a:xfrm>
          <a:prstGeom prst="curvedConnector2">
            <a:avLst/>
          </a:prstGeom>
          <a:ln w="317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animBg="1"/>
      <p:bldP spid="20" grpId="0" build="p"/>
      <p:bldP spid="2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ctr" rtl="1">
              <a:buNone/>
            </a:pPr>
            <a:endParaRPr lang="fa-IR" sz="4400" dirty="0" smtClean="0">
              <a:solidFill>
                <a:srgbClr val="00B050"/>
              </a:solidFill>
              <a:latin typeface="Titr" pitchFamily="2" charset="-78"/>
              <a:cs typeface="Titr" pitchFamily="2" charset="-78"/>
            </a:endParaRPr>
          </a:p>
          <a:p>
            <a:pPr marL="109728" indent="0" algn="ctr" rtl="1">
              <a:buNone/>
            </a:pPr>
            <a:endParaRPr lang="fa-IR" sz="4400" dirty="0">
              <a:solidFill>
                <a:srgbClr val="00B050"/>
              </a:solidFill>
              <a:latin typeface="Titr" pitchFamily="2" charset="-78"/>
              <a:cs typeface="Titr" pitchFamily="2" charset="-78"/>
            </a:endParaRPr>
          </a:p>
          <a:p>
            <a:pPr marL="109728" indent="0" algn="ctr" rtl="1">
              <a:buNone/>
            </a:pPr>
            <a:r>
              <a:rPr lang="fa-IR" sz="4400" dirty="0" smtClean="0">
                <a:solidFill>
                  <a:srgbClr val="00B050"/>
                </a:solidFill>
                <a:latin typeface="Titr" pitchFamily="2" charset="-78"/>
                <a:cs typeface="Titr" pitchFamily="2" charset="-78"/>
              </a:rPr>
              <a:t>با تشکر و سپاس از حاضرین در جلسه</a:t>
            </a:r>
            <a:endParaRPr lang="en-US" sz="4400" dirty="0">
              <a:solidFill>
                <a:srgbClr val="00B050"/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211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معماری شبکه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tr" pitchFamily="2" charset="-78"/>
              <a:cs typeface="Titr" pitchFamily="2" charset="-78"/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71599"/>
            <a:ext cx="8043890" cy="4595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تابع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newrbe</a:t>
            </a:r>
            <a:endParaRPr lang="fr-CA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1752600"/>
            <a:ext cx="8258204" cy="4383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lvl="0" indent="-457200" algn="just" rtl="1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ویژگی ها:</a:t>
            </a:r>
          </a:p>
          <a:p>
            <a:pPr marL="342900" lvl="0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marL="800100" lvl="1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به تعداد ورودی های شبکه، نرون </a:t>
            </a:r>
            <a:r>
              <a:rPr lang="en-US" sz="2800" b="1" dirty="0" err="1" smtClean="0">
                <a:latin typeface="Times New Roman" pitchFamily="18" charset="0"/>
                <a:cs typeface="B Nazanin" pitchFamily="2" charset="-78"/>
              </a:rPr>
              <a:t>radbas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ایجاد می کند </a:t>
            </a:r>
          </a:p>
          <a:p>
            <a:pPr marL="800100" lvl="1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fa-IR" sz="2800" b="1" dirty="0" smtClean="0">
              <a:latin typeface="Times New Roman" pitchFamily="18" charset="0"/>
              <a:cs typeface="B Nazanin" pitchFamily="2" charset="-78"/>
            </a:endParaRPr>
          </a:p>
          <a:p>
            <a:pPr marL="800100" lvl="1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وزن های لایه اول را برابر با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P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قرار می دهد</a:t>
            </a:r>
          </a:p>
          <a:p>
            <a:pPr marL="800100" lvl="1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fa-IR" sz="2800" b="1" dirty="0" smtClean="0">
              <a:latin typeface="Times New Roman" pitchFamily="18" charset="0"/>
              <a:cs typeface="B Nazanin" pitchFamily="2" charset="-78"/>
            </a:endParaRPr>
          </a:p>
          <a:p>
            <a:pPr marL="800100" lvl="1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یک شبکه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RBF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با خطای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MSE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برابر با صفر تشکیل میدهد</a:t>
            </a:r>
            <a:endParaRPr lang="fa-IR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تابع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newrbe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1371600"/>
            <a:ext cx="825820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just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fa-IR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   </a:t>
            </a:r>
            <a:r>
              <a:rPr lang="en-US" sz="3200" b="1" dirty="0">
                <a:latin typeface="Times New Roman" pitchFamily="18" charset="0"/>
                <a:cs typeface="B Nazanin" pitchFamily="2" charset="-78"/>
              </a:rPr>
              <a:t>n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et = </a:t>
            </a:r>
            <a:r>
              <a:rPr kumimoji="0" lang="en-US" sz="32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newrbe</a:t>
            </a:r>
            <a:r>
              <a:rPr kumimoji="0" 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(P,</a:t>
            </a:r>
            <a:r>
              <a:rPr kumimoji="0" lang="en-US" sz="3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 T, Spread)</a:t>
            </a: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P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 : ماتریس ورودی ها</a:t>
            </a:r>
          </a:p>
          <a:p>
            <a:pPr marL="800100" lvl="1" indent="-342900" algn="just" rtl="1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تعداد سطرها: برابر با ابعاد ورودی 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(R)</a:t>
            </a:r>
            <a:endParaRPr kumimoji="0" lang="fa-IR" sz="26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B Nazanin" pitchFamily="2" charset="-78"/>
            </a:endParaRPr>
          </a:p>
          <a:p>
            <a:pPr marL="800100" lvl="1" indent="-342900" algn="just" rtl="1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تعداد ستون ها: برابر با تعداد نمونه ها 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(Q)</a:t>
            </a:r>
            <a:endParaRPr kumimoji="0" lang="fa-IR" sz="2600" b="1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B Nazanin" pitchFamily="2" charset="-78"/>
            </a:endParaRP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T</a:t>
            </a:r>
            <a:r>
              <a:rPr kumimoji="0" lang="fa-IR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 : ماتریس هدف ها </a:t>
            </a:r>
          </a:p>
          <a:p>
            <a:pPr marL="800100" lvl="1" indent="-342900" algn="just" rtl="1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تعداد سطرها: برابر با ابعاد تابع هدف 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(S)</a:t>
            </a: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 </a:t>
            </a:r>
          </a:p>
          <a:p>
            <a:pPr marL="800100" lvl="1" indent="-342900" algn="just" rtl="1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تعداد ستون ها: برابر با تعداد نمونه ها </a:t>
            </a:r>
            <a:r>
              <a:rPr kumimoji="0" lang="en-US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(Q)</a:t>
            </a:r>
            <a:r>
              <a:rPr kumimoji="0" lang="fa-IR" sz="2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B Nazanin" pitchFamily="2" charset="-78"/>
              </a:rPr>
              <a:t> </a:t>
            </a:r>
          </a:p>
          <a:p>
            <a:pPr marL="342900" marR="0" lvl="0" indent="-3429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en-US" sz="2800" b="1" baseline="0" dirty="0" smtClean="0">
                <a:latin typeface="Times New Roman" pitchFamily="18" charset="0"/>
                <a:cs typeface="B Nazanin" pitchFamily="2" charset="-78"/>
              </a:rPr>
              <a:t>Spread</a:t>
            </a:r>
            <a:r>
              <a:rPr lang="fa-IR" sz="2800" b="1" baseline="0" dirty="0" smtClean="0">
                <a:latin typeface="Times New Roman" pitchFamily="18" charset="0"/>
                <a:cs typeface="B Nazanin" pitchFamily="2" charset="-78"/>
              </a:rPr>
              <a:t> : محدوده حساسیت نرون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(default = 1)</a:t>
            </a:r>
          </a:p>
          <a:p>
            <a:pPr marL="800100" lvl="1" indent="-342900" algn="just" rtl="1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defRPr/>
            </a:pPr>
            <a:r>
              <a:rPr lang="fa-IR" sz="2600" b="1" dirty="0" smtClean="0">
                <a:latin typeface="Times New Roman" pitchFamily="18" charset="0"/>
                <a:cs typeface="B Nazanin" pitchFamily="2" charset="-78"/>
              </a:rPr>
              <a:t>مثال</a:t>
            </a:r>
            <a:r>
              <a:rPr lang="fa-IR" sz="2600" b="1" dirty="0">
                <a:latin typeface="Times New Roman" pitchFamily="18" charset="0"/>
                <a:cs typeface="B Nazanin" pitchFamily="2" charset="-78"/>
              </a:rPr>
              <a:t>:</a:t>
            </a:r>
            <a:r>
              <a:rPr lang="fa-IR" sz="2600" b="1" dirty="0" smtClean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600" b="1" dirty="0">
                <a:latin typeface="Times New Roman" pitchFamily="18" charset="0"/>
                <a:cs typeface="B Nazanin" pitchFamily="2" charset="-78"/>
              </a:rPr>
              <a:t>اگر ثابت </a:t>
            </a:r>
            <a:r>
              <a:rPr lang="en-US" sz="2600" b="1" dirty="0" smtClean="0">
                <a:latin typeface="Times New Roman" pitchFamily="18" charset="0"/>
                <a:cs typeface="B Nazanin" pitchFamily="2" charset="-78"/>
              </a:rPr>
              <a:t>Spread=n</a:t>
            </a:r>
            <a:r>
              <a:rPr lang="fa-IR" sz="2600" b="1" dirty="0" smtClean="0">
                <a:latin typeface="Times New Roman" pitchFamily="18" charset="0"/>
                <a:cs typeface="B Nazanin" pitchFamily="2" charset="-78"/>
              </a:rPr>
              <a:t>، </a:t>
            </a:r>
            <a:r>
              <a:rPr lang="fa-IR" sz="2600" b="1" dirty="0">
                <a:latin typeface="Times New Roman" pitchFamily="18" charset="0"/>
                <a:cs typeface="B Nazanin" pitchFamily="2" charset="-78"/>
              </a:rPr>
              <a:t>تابع </a:t>
            </a:r>
            <a:r>
              <a:rPr lang="en-US" sz="2600" b="1" dirty="0" err="1">
                <a:latin typeface="Times New Roman" pitchFamily="18" charset="0"/>
                <a:cs typeface="B Nazanin" pitchFamily="2" charset="-78"/>
              </a:rPr>
              <a:t>radbas</a:t>
            </a:r>
            <a:r>
              <a:rPr lang="fa-IR" sz="2600" b="1" dirty="0">
                <a:latin typeface="Times New Roman" pitchFamily="18" charset="0"/>
                <a:cs typeface="B Nazanin" pitchFamily="2" charset="-78"/>
              </a:rPr>
              <a:t> در </a:t>
            </a:r>
            <a:r>
              <a:rPr lang="fa-IR" sz="2600" b="1" dirty="0" smtClean="0">
                <a:latin typeface="Times New Roman" pitchFamily="18" charset="0"/>
                <a:cs typeface="B Nazanin" pitchFamily="2" charset="-78"/>
              </a:rPr>
              <a:t>مقادیر </a:t>
            </a:r>
            <a:r>
              <a:rPr lang="en-US" sz="2600" b="1" dirty="0">
                <a:latin typeface="Times New Roman" pitchFamily="18" charset="0"/>
                <a:cs typeface="B Nazanin" pitchFamily="2" charset="-78"/>
              </a:rPr>
              <a:t>±n</a:t>
            </a:r>
            <a:r>
              <a:rPr lang="fa-IR" sz="2600" b="1" dirty="0">
                <a:latin typeface="Times New Roman" pitchFamily="18" charset="0"/>
                <a:cs typeface="B Nazanin" pitchFamily="2" charset="-78"/>
              </a:rPr>
              <a:t> مقدار </a:t>
            </a:r>
            <a:r>
              <a:rPr lang="fa-IR" sz="2600" b="1" dirty="0" smtClean="0">
                <a:latin typeface="Times New Roman" pitchFamily="18" charset="0"/>
                <a:cs typeface="B Nazanin" pitchFamily="2" charset="-78"/>
              </a:rPr>
              <a:t>خروجی </a:t>
            </a:r>
            <a:r>
              <a:rPr lang="fa-IR" sz="2600" b="1" dirty="0">
                <a:latin typeface="Times New Roman" pitchFamily="18" charset="0"/>
                <a:cs typeface="B Nazanin" pitchFamily="2" charset="-78"/>
              </a:rPr>
              <a:t>برابر با </a:t>
            </a:r>
            <a:r>
              <a:rPr lang="en-US" sz="2600" b="1" dirty="0">
                <a:latin typeface="Times New Roman" pitchFamily="18" charset="0"/>
                <a:cs typeface="B Nazanin" pitchFamily="2" charset="-78"/>
              </a:rPr>
              <a:t>0.5</a:t>
            </a:r>
            <a:r>
              <a:rPr lang="fa-IR" sz="2600" b="1" dirty="0">
                <a:latin typeface="Times New Roman" pitchFamily="18" charset="0"/>
                <a:cs typeface="B Nazanin" pitchFamily="2" charset="-78"/>
              </a:rPr>
              <a:t> </a:t>
            </a:r>
            <a:r>
              <a:rPr lang="fa-IR" sz="2600" b="1" dirty="0" smtClean="0">
                <a:latin typeface="Times New Roman" pitchFamily="18" charset="0"/>
                <a:cs typeface="B Nazanin" pitchFamily="2" charset="-78"/>
              </a:rPr>
              <a:t>می </a:t>
            </a:r>
            <a:r>
              <a:rPr lang="fa-IR" sz="2600" b="1" dirty="0">
                <a:latin typeface="Times New Roman" pitchFamily="18" charset="0"/>
                <a:cs typeface="B Nazanin" pitchFamily="2" charset="-78"/>
              </a:rPr>
              <a:t>دهد</a:t>
            </a:r>
            <a:r>
              <a:rPr lang="fa-IR" sz="2600" b="1" dirty="0" smtClean="0">
                <a:latin typeface="Times New Roman" pitchFamily="18" charset="0"/>
                <a:cs typeface="B Nazanin" pitchFamily="2" charset="-78"/>
              </a:rPr>
              <a:t>.</a:t>
            </a:r>
            <a:endParaRPr kumimoji="0" lang="fr-CA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تابع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newrb</a:t>
            </a:r>
            <a:endParaRPr lang="fr-CA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28596" y="1447800"/>
            <a:ext cx="8258204" cy="516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lvl="0" indent="-457200" algn="just" rtl="1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ویژگی ها:</a:t>
            </a:r>
          </a:p>
          <a:p>
            <a:pPr marL="800100" lvl="1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این تابع با یک نرون کار خود را آغاز کرده و به صورت پی در پی به شبکه نرون اضافه می کند تا جایی که یا به حداقل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MSE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مطلوب دست یابد و یا اینکه تعداد نرون ها برابر با تعداد حداکثر تعیین شده گردد.</a:t>
            </a:r>
          </a:p>
          <a:p>
            <a:pPr marL="800100" lvl="1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برتری این تابع به تابع قبل در دارا بودن تعداد نرون کمتر می باشد.</a:t>
            </a:r>
          </a:p>
          <a:p>
            <a:pPr marL="800100" lvl="1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ایراد این تابع نسبت به تابع قبل در کند بودن عملکرد این تابع می باشد (زیرا باید چندین بار شبکه های مختلفی را آموزش دهد).</a:t>
            </a:r>
            <a:endParaRPr lang="fa-IR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تابع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newrb</a:t>
            </a:r>
            <a:endParaRPr lang="fr-CA" dirty="0" err="1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457200" y="1676400"/>
            <a:ext cx="8229600" cy="477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>
              <a:spcBef>
                <a:spcPct val="20000"/>
              </a:spcBef>
              <a:buFont typeface="Wingdings" pitchFamily="2" charset="2"/>
              <a:buChar char="v"/>
              <a:defRPr/>
            </a:pPr>
            <a:r>
              <a:rPr lang="en-US" sz="3200" b="1" dirty="0">
                <a:latin typeface="Times New Roman" pitchFamily="18" charset="0"/>
                <a:cs typeface="B Nazanin" pitchFamily="2" charset="-78"/>
              </a:rPr>
              <a:t>net = </a:t>
            </a:r>
            <a:r>
              <a:rPr lang="en-US" sz="3200" b="1" dirty="0" err="1" smtClean="0">
                <a:latin typeface="Times New Roman" pitchFamily="18" charset="0"/>
                <a:cs typeface="B Nazanin" pitchFamily="2" charset="-78"/>
              </a:rPr>
              <a:t>newrb</a:t>
            </a:r>
            <a:r>
              <a:rPr lang="en-US" sz="3200" b="1" dirty="0" smtClean="0">
                <a:latin typeface="Times New Roman" pitchFamily="18" charset="0"/>
                <a:cs typeface="B Nazanin" pitchFamily="2" charset="-78"/>
              </a:rPr>
              <a:t> (</a:t>
            </a:r>
            <a:r>
              <a:rPr lang="en-US" sz="3200" b="1" dirty="0">
                <a:latin typeface="Times New Roman" pitchFamily="18" charset="0"/>
                <a:cs typeface="B Nazanin" pitchFamily="2" charset="-78"/>
              </a:rPr>
              <a:t>P, T, </a:t>
            </a:r>
            <a:r>
              <a:rPr lang="en-US" sz="3200" b="1" dirty="0" smtClean="0">
                <a:latin typeface="Times New Roman" pitchFamily="18" charset="0"/>
                <a:cs typeface="B Nazanin" pitchFamily="2" charset="-78"/>
              </a:rPr>
              <a:t>Goal, Spread, MN, DF)</a:t>
            </a:r>
            <a:endParaRPr lang="fa-IR" sz="3200" b="1" dirty="0">
              <a:latin typeface="Times New Roman" pitchFamily="18" charset="0"/>
              <a:cs typeface="B Nazanin" pitchFamily="2" charset="-78"/>
            </a:endParaRPr>
          </a:p>
          <a:p>
            <a:pPr marL="342900" lvl="0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fa-IR" sz="2800" b="1" dirty="0" smtClean="0">
              <a:latin typeface="Times New Roman" pitchFamily="18" charset="0"/>
              <a:cs typeface="B Nazanin" pitchFamily="2" charset="-78"/>
            </a:endParaRPr>
          </a:p>
          <a:p>
            <a:pPr marL="342900" lvl="0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ورودی های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P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،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T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و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Spread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نظیر قبل می باشند</a:t>
            </a:r>
          </a:p>
          <a:p>
            <a:pPr marL="342900" lvl="0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Goal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: اندازه ای که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MSE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مطلوب باید مساوی یا کمتر از آن گردد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(default = 0)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.</a:t>
            </a:r>
          </a:p>
          <a:p>
            <a:pPr marL="342900" lvl="0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MN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: حداکثر تعداد نرون ها </a:t>
            </a:r>
            <a:r>
              <a:rPr lang="en-US" sz="2800" b="1" dirty="0">
                <a:latin typeface="Times New Roman" pitchFamily="18" charset="0"/>
                <a:cs typeface="B Nazanin" pitchFamily="2" charset="-78"/>
              </a:rPr>
              <a:t>(default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= Q)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.</a:t>
            </a:r>
          </a:p>
          <a:p>
            <a:pPr marL="342900" lvl="0" indent="-342900" algn="just" rtl="1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DF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 : تعداد نرون هایی که بین هر بار نمایش داده ها اضافه میکنیم </a:t>
            </a:r>
            <a:r>
              <a:rPr lang="en-US" sz="2800" b="1" dirty="0">
                <a:latin typeface="Times New Roman" pitchFamily="18" charset="0"/>
                <a:cs typeface="B Nazanin" pitchFamily="2" charset="-78"/>
              </a:rPr>
              <a:t>(default = </a:t>
            </a:r>
            <a:r>
              <a:rPr lang="en-US" sz="2800" b="1" dirty="0" smtClean="0">
                <a:latin typeface="Times New Roman" pitchFamily="18" charset="0"/>
                <a:cs typeface="B Nazanin" pitchFamily="2" charset="-78"/>
              </a:rPr>
              <a:t>25)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.</a:t>
            </a:r>
            <a:endParaRPr lang="fa-IR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 rtl="1"/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کاربرد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RBF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fa-IR" dirty="0" smtClean="0">
                <a:solidFill>
                  <a:schemeClr val="accent1">
                    <a:lumMod val="75000"/>
                  </a:schemeClr>
                </a:solidFill>
                <a:latin typeface="Titr" pitchFamily="2" charset="-78"/>
                <a:cs typeface="Titr" pitchFamily="2" charset="-78"/>
              </a:rPr>
              <a:t>در تقریب توابع</a:t>
            </a:r>
            <a:endParaRPr lang="fr-CA" dirty="0">
              <a:solidFill>
                <a:schemeClr val="accent1">
                  <a:lumMod val="75000"/>
                </a:schemeClr>
              </a:solidFill>
              <a:latin typeface="Titr" pitchFamily="2" charset="-78"/>
              <a:cs typeface="Titr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609600" y="1988840"/>
            <a:ext cx="8229600" cy="4289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0" indent="-4572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یکی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از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کاربردهای اصلی </a:t>
            </a:r>
            <a:r>
              <a:rPr lang="en-US" sz="2800" b="1" dirty="0">
                <a:latin typeface="Times New Roman" pitchFamily="18" charset="0"/>
                <a:cs typeface="B Nazanin" pitchFamily="2" charset="-78"/>
              </a:rPr>
              <a:t>RBF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 در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تقریب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توابع است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.</a:t>
            </a:r>
          </a:p>
          <a:p>
            <a:pPr marL="457200" marR="0" lvl="0" indent="-4572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lang="fa-IR" sz="2800" b="1" dirty="0">
              <a:latin typeface="Times New Roman" pitchFamily="18" charset="0"/>
              <a:cs typeface="B Nazanin" pitchFamily="2" charset="-78"/>
            </a:endParaRPr>
          </a:p>
          <a:p>
            <a:pPr marL="457200" marR="0" lvl="0" indent="-4572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نشان داده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می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شود که در صورت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تخصیص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درست وزنها و استفاده از تعداد مناسب نورون در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لایه مخفی،این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شبکه قادر به </a:t>
            </a:r>
            <a:r>
              <a:rPr lang="fa-IR" sz="2800" b="1" dirty="0" smtClean="0">
                <a:latin typeface="Times New Roman" pitchFamily="18" charset="0"/>
                <a:cs typeface="B Nazanin" pitchFamily="2" charset="-78"/>
              </a:rPr>
              <a:t>تقریب تمامی </a:t>
            </a:r>
            <a:r>
              <a:rPr lang="fa-IR" sz="2800" b="1" dirty="0">
                <a:latin typeface="Times New Roman" pitchFamily="18" charset="0"/>
                <a:cs typeface="B Nazanin" pitchFamily="2" charset="-78"/>
              </a:rPr>
              <a:t>توابع با دقت دلخواه است.</a:t>
            </a:r>
          </a:p>
          <a:p>
            <a:pPr marL="457200" marR="0" lvl="0" indent="-457200" algn="just" defTabSz="914400" rtl="1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lang="en-US" sz="2800" b="1" dirty="0">
              <a:latin typeface="Times New Roman" pitchFamily="18" charset="0"/>
              <a:cs typeface="B Nazanin" pitchFamily="2" charset="-7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B93503-D209-4391-BDDC-D0A0B0A26F7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5898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976</TotalTime>
  <Words>1302</Words>
  <Application>Microsoft Office PowerPoint</Application>
  <PresentationFormat>On-screen Show (4:3)</PresentationFormat>
  <Paragraphs>200</Paragraphs>
  <Slides>31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Concourse</vt:lpstr>
      <vt:lpstr>Equation</vt:lpstr>
      <vt:lpstr>RBF Neural Networks</vt:lpstr>
      <vt:lpstr>ویژگی های شبکه های Radial Basis</vt:lpstr>
      <vt:lpstr>شبکه Radial Basis با R ورودی</vt:lpstr>
      <vt:lpstr>معماری شبکه</vt:lpstr>
      <vt:lpstr>تابع newrbe</vt:lpstr>
      <vt:lpstr>تابع newrbe</vt:lpstr>
      <vt:lpstr>تابع newrb</vt:lpstr>
      <vt:lpstr>تابع newrb</vt:lpstr>
      <vt:lpstr>کاربرد RBF در تقریب توابع</vt:lpstr>
      <vt:lpstr>کاربرد RBF در تقریب توابع</vt:lpstr>
      <vt:lpstr>Slide 11</vt:lpstr>
      <vt:lpstr>Slide 12</vt:lpstr>
      <vt:lpstr>Slide 13</vt:lpstr>
      <vt:lpstr>انواع شبکه های Radial Basis</vt:lpstr>
      <vt:lpstr>Probabilistic Neural Networks</vt:lpstr>
      <vt:lpstr>Probabilistic Neural Networks</vt:lpstr>
      <vt:lpstr>Probabilistic Neural Networks</vt:lpstr>
      <vt:lpstr>Probabilistic Neural Networks</vt:lpstr>
      <vt:lpstr>Generalized Regression Networks</vt:lpstr>
      <vt:lpstr>Generalized Regression Networks</vt:lpstr>
      <vt:lpstr>Generalized Regression Networks</vt:lpstr>
      <vt:lpstr>Neural Network Toolbox</vt:lpstr>
      <vt:lpstr>Neural Network Toolbox</vt:lpstr>
      <vt:lpstr>Neural Network Toolbox</vt:lpstr>
      <vt:lpstr>Neural Network Toolbox</vt:lpstr>
      <vt:lpstr>Neural Network Toolbox</vt:lpstr>
      <vt:lpstr>Neural Network Toolbox</vt:lpstr>
      <vt:lpstr>Neural Network Toolbox</vt:lpstr>
      <vt:lpstr>Neural Network Toolbox</vt:lpstr>
      <vt:lpstr>Neural Network Toolbox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RBF Neural Networks</dc:title>
  <dc:creator>Saeed</dc:creator>
  <cp:lastModifiedBy>Abdollahi</cp:lastModifiedBy>
  <cp:revision>108</cp:revision>
  <dcterms:created xsi:type="dcterms:W3CDTF">2011-03-11T08:36:54Z</dcterms:created>
  <dcterms:modified xsi:type="dcterms:W3CDTF">2011-03-13T09:09:11Z</dcterms:modified>
</cp:coreProperties>
</file>