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68" r:id="rId2"/>
    <p:sldId id="269" r:id="rId3"/>
    <p:sldId id="257" r:id="rId4"/>
    <p:sldId id="258" r:id="rId5"/>
    <p:sldId id="259" r:id="rId6"/>
    <p:sldId id="265" r:id="rId7"/>
    <p:sldId id="260" r:id="rId8"/>
    <p:sldId id="266" r:id="rId9"/>
    <p:sldId id="267" r:id="rId10"/>
    <p:sldId id="261" r:id="rId11"/>
    <p:sldId id="262" r:id="rId12"/>
    <p:sldId id="285" r:id="rId13"/>
    <p:sldId id="270" r:id="rId14"/>
    <p:sldId id="272" r:id="rId15"/>
    <p:sldId id="273" r:id="rId16"/>
    <p:sldId id="286" r:id="rId17"/>
    <p:sldId id="277" r:id="rId18"/>
    <p:sldId id="278" r:id="rId19"/>
    <p:sldId id="275" r:id="rId20"/>
    <p:sldId id="264" r:id="rId21"/>
    <p:sldId id="279" r:id="rId22"/>
    <p:sldId id="280" r:id="rId23"/>
    <p:sldId id="281" r:id="rId24"/>
    <p:sldId id="282" r:id="rId25"/>
    <p:sldId id="283" r:id="rId26"/>
    <p:sldId id="284" r:id="rId27"/>
    <p:sldId id="287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4716B5-65E8-4B8E-BA53-379457939C91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B5B93-28C5-48D9-ADCF-00A2E8027F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72F2-E6DF-48C0-9CAC-98A5F2779A4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FB08DFA-7440-476E-B651-570623B41446}" type="slidenum">
              <a:rPr lang="en-US" smtClean="0">
                <a:latin typeface="Arial" charset="0"/>
                <a:cs typeface="Arial" charset="0"/>
              </a:rPr>
              <a:pPr/>
              <a:t>2</a:t>
            </a:fld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36B97C-8571-4AA7-8CDF-5858C31E83CA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4A94E19-D839-43DB-AC32-C3DC5A12F15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2000">
              <a:solidFill>
                <a:srgbClr val="002060"/>
              </a:solidFill>
              <a:latin typeface="Constantia" pitchFamily="18" charset="0"/>
              <a:cs typeface="B Nazanin" pitchFamily="2" charset="-78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819150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2000">
              <a:solidFill>
                <a:srgbClr val="002060"/>
              </a:solidFill>
              <a:cs typeface="B Nazanin" pitchFamily="2" charset="-78"/>
            </a:endParaRPr>
          </a:p>
        </p:txBody>
      </p:sp>
      <p:pic>
        <p:nvPicPr>
          <p:cNvPr id="1028" name="Picture 4" descr="F:\documents\فونت\font\in the name f allah\besm\Besm (78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2133600" y="1371600"/>
            <a:ext cx="5371107" cy="447198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424" b="20227"/>
          <a:stretch>
            <a:fillRect/>
          </a:stretch>
        </p:blipFill>
        <p:spPr bwMode="auto">
          <a:xfrm>
            <a:off x="4648200" y="1524000"/>
            <a:ext cx="3600450" cy="383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1087"/>
          <a:stretch>
            <a:fillRect/>
          </a:stretch>
        </p:blipFill>
        <p:spPr bwMode="auto">
          <a:xfrm>
            <a:off x="381000" y="16002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126011" y="5402529"/>
            <a:ext cx="2150589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FF0000"/>
                </a:solidFill>
              </a:rPr>
              <a:t>Stable </a:t>
            </a:r>
            <a:r>
              <a:rPr lang="en-US" b="1" dirty="0" err="1" smtClean="0"/>
              <a:t>Equ</a:t>
            </a:r>
            <a:r>
              <a:rPr lang="en-US" b="1" dirty="0" smtClean="0"/>
              <a:t>. Points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5029200" y="5417403"/>
            <a:ext cx="30342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smtClean="0">
                <a:solidFill>
                  <a:srgbClr val="FF0000"/>
                </a:solidFill>
              </a:rPr>
              <a:t>Unstable</a:t>
            </a:r>
            <a:r>
              <a:rPr lang="en-US" b="1" dirty="0" smtClean="0"/>
              <a:t> </a:t>
            </a:r>
            <a:r>
              <a:rPr lang="en-US" b="1" dirty="0" err="1" smtClean="0"/>
              <a:t>Equ</a:t>
            </a:r>
            <a:r>
              <a:rPr lang="en-US" b="1" dirty="0" smtClean="0"/>
              <a:t>. Points</a:t>
            </a:r>
          </a:p>
          <a:p>
            <a:pPr algn="ctr">
              <a:lnSpc>
                <a:spcPct val="150000"/>
              </a:lnSpc>
            </a:pPr>
            <a:r>
              <a:rPr lang="en-US" sz="1400" b="1" dirty="0" smtClean="0"/>
              <a:t>Converge to the </a:t>
            </a:r>
            <a:r>
              <a:rPr lang="en-US" sz="1400" b="1" dirty="0" smtClean="0">
                <a:solidFill>
                  <a:srgbClr val="FF0000"/>
                </a:solidFill>
              </a:rPr>
              <a:t>disturbed pattern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086600" y="2743200"/>
            <a:ext cx="1066800" cy="12192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8039100" y="2552700"/>
            <a:ext cx="3048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924800" y="2252990"/>
            <a:ext cx="12192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70C0"/>
                </a:solidFill>
              </a:rPr>
              <a:t>Complement</a:t>
            </a:r>
            <a:endParaRPr lang="en-US" sz="1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1066800"/>
            <a:ext cx="748792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219829" y="5417403"/>
            <a:ext cx="26530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smtClean="0"/>
              <a:t>Unstable </a:t>
            </a:r>
            <a:r>
              <a:rPr lang="en-US" b="1" dirty="0" err="1" smtClean="0"/>
              <a:t>Equ</a:t>
            </a:r>
            <a:r>
              <a:rPr lang="en-US" b="1" dirty="0" smtClean="0"/>
              <a:t>. Points</a:t>
            </a:r>
          </a:p>
          <a:p>
            <a:pPr algn="ctr">
              <a:lnSpc>
                <a:spcPct val="150000"/>
              </a:lnSpc>
            </a:pPr>
            <a:r>
              <a:rPr lang="en-US" sz="1400" b="1" dirty="0" smtClean="0"/>
              <a:t>Converge to the </a:t>
            </a:r>
            <a:r>
              <a:rPr lang="en-US" sz="1400" b="1" dirty="0" smtClean="0">
                <a:solidFill>
                  <a:srgbClr val="FF0000"/>
                </a:solidFill>
              </a:rPr>
              <a:t>Extra pattern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990600"/>
            <a:ext cx="4772653" cy="463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r" rtl="1">
              <a:lnSpc>
                <a:spcPct val="150000"/>
              </a:lnSpc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Synchronous &amp; Asynchronous Update </a:t>
            </a: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8917" y="1676400"/>
            <a:ext cx="6005811" cy="4801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Synchronous</a:t>
            </a:r>
          </a:p>
          <a:p>
            <a:endParaRPr 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neuron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outputs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would be updated</a:t>
            </a:r>
          </a:p>
          <a:p>
            <a:pPr>
              <a:buFont typeface="Wingdings" pitchFamily="2" charset="2"/>
              <a:buChar char="v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 Speed Convergence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 Guarantee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convergence to the 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Stable </a:t>
            </a:r>
            <a:r>
              <a:rPr lang="en-US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Point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Asynchronous</a:t>
            </a:r>
          </a:p>
          <a:p>
            <a:endParaRPr 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 one neuron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output would be updated</a:t>
            </a:r>
          </a:p>
          <a:p>
            <a:pPr>
              <a:buFont typeface="Wingdings" pitchFamily="2" charset="2"/>
              <a:buChar char="v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 Speed Convergence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 Guarantee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convergence to the 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Stable </a:t>
            </a:r>
            <a:r>
              <a:rPr lang="en-US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Point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6054" y="4538662"/>
            <a:ext cx="1926946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917" y="2362200"/>
            <a:ext cx="99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ohammad\Desktop\jj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70"/>
          <a:stretch>
            <a:fillRect/>
          </a:stretch>
        </p:blipFill>
        <p:spPr bwMode="auto">
          <a:xfrm>
            <a:off x="1676400" y="2286000"/>
            <a:ext cx="3581400" cy="2775680"/>
          </a:xfrm>
          <a:prstGeom prst="rect">
            <a:avLst/>
          </a:prstGeom>
          <a:noFill/>
        </p:spPr>
      </p:pic>
      <p:pic>
        <p:nvPicPr>
          <p:cNvPr id="3074" name="Picture 2" descr="C:\Users\Mohammad\Desktop\hh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2924175"/>
            <a:ext cx="1498959" cy="126682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33400" y="1219200"/>
            <a:ext cx="952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1676400"/>
            <a:ext cx="26038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The Update is </a:t>
            </a:r>
            <a:r>
              <a:rPr lang="en-US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Synchronous</a:t>
            </a:r>
            <a:endParaRPr lang="en-US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5334000"/>
            <a:ext cx="1737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net =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newhop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(T)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5800" y="5757446"/>
            <a:ext cx="6858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: R × Q matrix of Q target vectors (values 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must be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+1 or -1)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800" y="6096000"/>
            <a:ext cx="3550459" cy="3833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[Y , Pf 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] =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(net,{1 5},{},Ai);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34000" y="2667000"/>
            <a:ext cx="18636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2060"/>
                </a:solidFill>
              </a:rPr>
              <a:t>Activation Function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75524" y="4191000"/>
            <a:ext cx="10824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Saturation</a:t>
            </a:r>
            <a:endParaRPr lang="en-US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1219200"/>
            <a:ext cx="952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1524000"/>
            <a:ext cx="10007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Example: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28800" y="2088952"/>
            <a:ext cx="2895600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T = [1 -1; -1 1]’</a:t>
            </a:r>
          </a:p>
          <a:p>
            <a:pPr lvl="1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T =</a:t>
            </a:r>
          </a:p>
          <a:p>
            <a:pPr lvl="1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    1    -1</a:t>
            </a:r>
          </a:p>
          <a:p>
            <a:pPr lvl="1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   -1     1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net =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newhop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(T);</a:t>
            </a:r>
          </a:p>
          <a:p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W=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net.LW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{1,1}</a:t>
            </a:r>
          </a:p>
          <a:p>
            <a:pPr lvl="1"/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W =</a:t>
            </a:r>
          </a:p>
          <a:p>
            <a:pPr lvl="1"/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    0.6925   -0.4694</a:t>
            </a:r>
          </a:p>
          <a:p>
            <a:pPr lvl="1"/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   -0.4694    0.6925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b =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net.b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{1,1}</a:t>
            </a:r>
          </a:p>
          <a:p>
            <a:pPr lvl="1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b =</a:t>
            </a:r>
          </a:p>
          <a:p>
            <a:pPr lvl="1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   0</a:t>
            </a:r>
          </a:p>
          <a:p>
            <a:pPr lvl="1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   0</a:t>
            </a:r>
          </a:p>
          <a:p>
            <a:endParaRPr lang="fr-FR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1400" dirty="0" smtClean="0">
                <a:latin typeface="Times New Roman" pitchFamily="18" charset="0"/>
                <a:cs typeface="Times New Roman" pitchFamily="18" charset="0"/>
              </a:rPr>
              <a:t>Ai = T;</a:t>
            </a:r>
          </a:p>
          <a:p>
            <a:r>
              <a:rPr lang="fr-FR" sz="14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fr-FR" sz="1400" dirty="0" err="1" smtClean="0">
                <a:latin typeface="Times New Roman" pitchFamily="18" charset="0"/>
                <a:cs typeface="Times New Roman" pitchFamily="18" charset="0"/>
              </a:rPr>
              <a:t>Y,Pf,Af</a:t>
            </a:r>
            <a:r>
              <a:rPr lang="fr-FR" sz="1400" dirty="0" smtClean="0">
                <a:latin typeface="Times New Roman" pitchFamily="18" charset="0"/>
                <a:cs typeface="Times New Roman" pitchFamily="18" charset="0"/>
              </a:rPr>
              <a:t>] = </a:t>
            </a:r>
            <a:r>
              <a:rPr lang="fr-FR" sz="1400" dirty="0" err="1" smtClean="0">
                <a:latin typeface="Times New Roman" pitchFamily="18" charset="0"/>
                <a:cs typeface="Times New Roman" pitchFamily="18" charset="0"/>
              </a:rPr>
              <a:t>sim</a:t>
            </a:r>
            <a:r>
              <a:rPr lang="fr-FR" sz="1400" dirty="0" smtClean="0">
                <a:latin typeface="Times New Roman" pitchFamily="18" charset="0"/>
                <a:cs typeface="Times New Roman" pitchFamily="18" charset="0"/>
              </a:rPr>
              <a:t>(net,2,[],Ai);</a:t>
            </a:r>
          </a:p>
          <a:p>
            <a:pPr lvl="1"/>
            <a:r>
              <a:rPr lang="es-ES" sz="1400" dirty="0" smtClean="0">
                <a:latin typeface="Times New Roman" pitchFamily="18" charset="0"/>
                <a:cs typeface="Times New Roman" pitchFamily="18" charset="0"/>
              </a:rPr>
              <a:t>Y =</a:t>
            </a:r>
          </a:p>
          <a:p>
            <a:pPr lvl="1"/>
            <a:r>
              <a:rPr lang="es-ES" sz="1400" dirty="0" smtClean="0">
                <a:latin typeface="Times New Roman" pitchFamily="18" charset="0"/>
                <a:cs typeface="Times New Roman" pitchFamily="18" charset="0"/>
              </a:rPr>
              <a:t>     1    -1</a:t>
            </a:r>
          </a:p>
          <a:p>
            <a:pPr lvl="1"/>
            <a:r>
              <a:rPr lang="es-ES" sz="1400" dirty="0" smtClean="0">
                <a:latin typeface="Times New Roman" pitchFamily="18" charset="0"/>
                <a:cs typeface="Times New Roman" pitchFamily="18" charset="0"/>
              </a:rPr>
              <a:t>    -1     1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Mohammad\Desktop\gfghfh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1828800"/>
            <a:ext cx="2312113" cy="2482243"/>
          </a:xfrm>
          <a:prstGeom prst="rect">
            <a:avLst/>
          </a:prstGeom>
          <a:noFill/>
        </p:spPr>
      </p:pic>
      <p:pic>
        <p:nvPicPr>
          <p:cNvPr id="8" name="Picture 3" descr="C:\Users\Mohammad\Desktop\ukhk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8938" y="4267200"/>
            <a:ext cx="2163062" cy="2344344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362200" y="4648200"/>
            <a:ext cx="381000" cy="6858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ohammad\Desktop\ffff.png"/>
          <p:cNvPicPr>
            <a:picLocks noChangeAspect="1" noChangeArrowheads="1"/>
          </p:cNvPicPr>
          <p:nvPr/>
        </p:nvPicPr>
        <p:blipFill>
          <a:blip r:embed="rId2" cstate="print"/>
          <a:srcRect r="3472"/>
          <a:stretch>
            <a:fillRect/>
          </a:stretch>
        </p:blipFill>
        <p:spPr bwMode="auto">
          <a:xfrm>
            <a:off x="2571136" y="1828800"/>
            <a:ext cx="3829664" cy="4093779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495800" y="2895600"/>
            <a:ext cx="1828800" cy="228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410200" y="3200400"/>
            <a:ext cx="762000" cy="228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33400" y="1230868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Neural network toolbox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76317" y="6019800"/>
            <a:ext cx="35734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The method is fixed</a:t>
            </a:r>
          </a:p>
          <a:p>
            <a:pPr algn="ctr"/>
            <a:r>
              <a:rPr lang="en-US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change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available on AF, Biases, …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6324600" y="2970212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858000" y="2785646"/>
            <a:ext cx="1219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70C0"/>
                </a:solidFill>
              </a:rPr>
              <a:t>Network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324600" y="3308022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858000" y="3124200"/>
            <a:ext cx="1219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70C0"/>
                </a:solidFill>
              </a:rPr>
              <a:t>Target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10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33400" y="2819400"/>
            <a:ext cx="2873928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/>
              <a:t>Preparing Sample Data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0" y="1676400"/>
            <a:ext cx="2583464" cy="792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 smtClean="0"/>
              <a:t>Preparing Sample Data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 smtClean="0"/>
              <a:t>Make Noisy Data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1143000"/>
            <a:ext cx="1698478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Programming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9E9E9"/>
              </a:clrFrom>
              <a:clrTo>
                <a:srgbClr val="E9E9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3436671"/>
            <a:ext cx="2329107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9E9E9"/>
              </a:clrFrom>
              <a:clrTo>
                <a:srgbClr val="E9E9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3436671"/>
            <a:ext cx="2329107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rot="5400000">
            <a:off x="4877594" y="3131077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914400" y="3817671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914400" y="4046271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>
            <a:off x="5182394" y="3131077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5410994" y="3131077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914400" y="3589071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33400" y="1143000"/>
            <a:ext cx="2007344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Noisy Data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81200" y="5248870"/>
            <a:ext cx="31973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round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rand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([1,1])*(N-1))+1;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Neuron Number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85800" y="4614446"/>
            <a:ext cx="31794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600" b="1" dirty="0" smtClean="0">
                <a:solidFill>
                  <a:srgbClr val="0070C0"/>
                </a:solidFill>
              </a:rPr>
              <a:t>1st Method= Programming   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800225"/>
            <a:ext cx="209432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2286000"/>
            <a:ext cx="3567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J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imnoise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(I , 'salt &amp; pepper‘ , d)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831068"/>
            <a:ext cx="3512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 the noise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density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(default  0.05)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00600" y="2286000"/>
            <a:ext cx="434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affects approximately d*</a:t>
            </a:r>
            <a:r>
              <a:rPr lang="en-US" dirty="0" err="1" smtClean="0"/>
              <a:t>numel</a:t>
            </a:r>
            <a:r>
              <a:rPr lang="en-US" dirty="0" smtClean="0"/>
              <a:t>(I) pixels.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3962400" y="2362200"/>
            <a:ext cx="685800" cy="30480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Mohammad\Desktop\gg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429000"/>
            <a:ext cx="7549558" cy="2868613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533400" y="1143000"/>
            <a:ext cx="2007344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Noisy Data</a:t>
            </a:r>
          </a:p>
        </p:txBody>
      </p:sp>
      <p:sp>
        <p:nvSpPr>
          <p:cNvPr id="10" name="Rectangle 9"/>
          <p:cNvSpPr/>
          <p:nvPr/>
        </p:nvSpPr>
        <p:spPr>
          <a:xfrm>
            <a:off x="609600" y="1752600"/>
            <a:ext cx="25065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600" b="1" dirty="0" smtClean="0">
                <a:solidFill>
                  <a:srgbClr val="0070C0"/>
                </a:solidFill>
              </a:rPr>
              <a:t>2</a:t>
            </a:r>
            <a:r>
              <a:rPr lang="en-US" sz="1600" b="1" baseline="30000" dirty="0" smtClean="0">
                <a:solidFill>
                  <a:srgbClr val="0070C0"/>
                </a:solidFill>
              </a:rPr>
              <a:t>nd</a:t>
            </a:r>
            <a:r>
              <a:rPr lang="en-US" sz="1600" b="1" dirty="0" smtClean="0">
                <a:solidFill>
                  <a:srgbClr val="0070C0"/>
                </a:solidFill>
              </a:rPr>
              <a:t> Method= “</a:t>
            </a:r>
            <a:r>
              <a:rPr lang="en-US" sz="1600" b="1" dirty="0" err="1" smtClean="0">
                <a:solidFill>
                  <a:srgbClr val="0070C0"/>
                </a:solidFill>
              </a:rPr>
              <a:t>I</a:t>
            </a:r>
            <a:r>
              <a:rPr lang="en-US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mnoise</a:t>
            </a:r>
            <a:r>
              <a:rPr lang="en-US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1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ohammad\Desktop\origin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480846"/>
            <a:ext cx="1466850" cy="1752600"/>
          </a:xfrm>
          <a:prstGeom prst="rect">
            <a:avLst/>
          </a:prstGeom>
          <a:noFill/>
        </p:spPr>
      </p:pic>
      <p:pic>
        <p:nvPicPr>
          <p:cNvPr id="5123" name="Picture 3" descr="C:\Users\Mohammad\Desktop\10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000" r="10000" b="10555"/>
          <a:stretch>
            <a:fillRect/>
          </a:stretch>
        </p:blipFill>
        <p:spPr bwMode="auto">
          <a:xfrm>
            <a:off x="2286000" y="2480846"/>
            <a:ext cx="1295400" cy="1700213"/>
          </a:xfrm>
          <a:prstGeom prst="rect">
            <a:avLst/>
          </a:prstGeom>
          <a:noFill/>
        </p:spPr>
      </p:pic>
      <p:pic>
        <p:nvPicPr>
          <p:cNvPr id="5124" name="Picture 4" descr="C:\Users\Mohammad\Desktop\20.png"/>
          <p:cNvPicPr>
            <a:picLocks noChangeAspect="1" noChangeArrowheads="1"/>
          </p:cNvPicPr>
          <p:nvPr/>
        </p:nvPicPr>
        <p:blipFill>
          <a:blip r:embed="rId4" cstate="print"/>
          <a:srcRect l="5517" r="6207" b="5325"/>
          <a:stretch>
            <a:fillRect/>
          </a:stretch>
        </p:blipFill>
        <p:spPr bwMode="auto">
          <a:xfrm>
            <a:off x="3962400" y="2557046"/>
            <a:ext cx="1341120" cy="1676400"/>
          </a:xfrm>
          <a:prstGeom prst="rect">
            <a:avLst/>
          </a:prstGeom>
          <a:noFill/>
        </p:spPr>
      </p:pic>
      <p:pic>
        <p:nvPicPr>
          <p:cNvPr id="5125" name="Picture 5" descr="C:\Users\Mohammad\Desktop\30.png"/>
          <p:cNvPicPr>
            <a:picLocks noChangeAspect="1" noChangeArrowheads="1"/>
          </p:cNvPicPr>
          <p:nvPr/>
        </p:nvPicPr>
        <p:blipFill>
          <a:blip r:embed="rId5" cstate="print"/>
          <a:srcRect l="5138" t="4348" b="4348"/>
          <a:stretch>
            <a:fillRect/>
          </a:stretch>
        </p:blipFill>
        <p:spPr bwMode="auto">
          <a:xfrm>
            <a:off x="5638800" y="2557046"/>
            <a:ext cx="1345605" cy="1676400"/>
          </a:xfrm>
          <a:prstGeom prst="rect">
            <a:avLst/>
          </a:prstGeom>
          <a:noFill/>
        </p:spPr>
      </p:pic>
      <p:pic>
        <p:nvPicPr>
          <p:cNvPr id="5126" name="Picture 6" descr="C:\Users\Mohammad\Desktop\40.png"/>
          <p:cNvPicPr>
            <a:picLocks noChangeAspect="1" noChangeArrowheads="1"/>
          </p:cNvPicPr>
          <p:nvPr/>
        </p:nvPicPr>
        <p:blipFill>
          <a:blip r:embed="rId6" cstate="print"/>
          <a:srcRect l="4632" t="3846" r="2723" b="3846"/>
          <a:stretch>
            <a:fillRect/>
          </a:stretch>
        </p:blipFill>
        <p:spPr bwMode="auto">
          <a:xfrm>
            <a:off x="7315200" y="2557046"/>
            <a:ext cx="1460500" cy="1752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600" y="4428292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Original image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62200" y="4428292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10% noisy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38600" y="4462046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20% noisy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8800" y="4462046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30% noisy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43800" y="4462046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40% noisy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7200" y="1840468"/>
            <a:ext cx="3567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J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imnoise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(I , 'salt &amp; pepper‘ , d)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0" y="0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2000">
              <a:solidFill>
                <a:srgbClr val="002060"/>
              </a:solidFill>
              <a:latin typeface="Constantia" pitchFamily="18" charset="0"/>
              <a:cs typeface="B Nazanin" pitchFamily="2" charset="-78"/>
            </a:endParaRP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819150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2000">
              <a:solidFill>
                <a:srgbClr val="002060"/>
              </a:solidFill>
              <a:cs typeface="B Nazanin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505200" y="6248400"/>
            <a:ext cx="19812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May 2011</a:t>
            </a:r>
            <a:endParaRPr lang="en-US" sz="20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B Nazanin" pitchFamily="2" charset="-78"/>
            </a:endParaRPr>
          </a:p>
        </p:txBody>
      </p:sp>
      <p:pic>
        <p:nvPicPr>
          <p:cNvPr id="5130" name="Picture 12" descr="arm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20888" y="609600"/>
            <a:ext cx="1066800" cy="1141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371600" y="2381071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en-US" sz="2400" b="1" dirty="0" smtClean="0">
                <a:ln>
                  <a:solidFill>
                    <a:srgbClr val="002060"/>
                  </a:solidFill>
                </a:ln>
                <a:solidFill>
                  <a:srgbClr val="8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Titr" pitchFamily="2" charset="-78"/>
              </a:rPr>
              <a:t>Associative Memories</a:t>
            </a:r>
          </a:p>
          <a:p>
            <a:pPr algn="ctr" rtl="1">
              <a:defRPr/>
            </a:pPr>
            <a:r>
              <a:rPr lang="en-US" sz="2400" b="1" dirty="0" smtClean="0">
                <a:ln>
                  <a:solidFill>
                    <a:srgbClr val="002060"/>
                  </a:solidFill>
                </a:ln>
                <a:solidFill>
                  <a:srgbClr val="8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Titr" pitchFamily="2" charset="-78"/>
              </a:rPr>
              <a:t>Part II</a:t>
            </a:r>
          </a:p>
          <a:p>
            <a:pPr algn="ctr" rtl="1">
              <a:defRPr/>
            </a:pPr>
            <a:r>
              <a:rPr lang="en-US" sz="2400" b="1" dirty="0" smtClean="0">
                <a:ln>
                  <a:solidFill>
                    <a:srgbClr val="002060"/>
                  </a:solidFill>
                </a:ln>
                <a:solidFill>
                  <a:srgbClr val="8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Titr" pitchFamily="2" charset="-78"/>
              </a:rPr>
              <a:t>(Hopfield – BAM)</a:t>
            </a:r>
            <a:endParaRPr lang="en-US" sz="2400" b="1" dirty="0">
              <a:ln>
                <a:solidFill>
                  <a:srgbClr val="002060"/>
                </a:solidFill>
              </a:ln>
              <a:solidFill>
                <a:srgbClr val="8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971800" y="4191000"/>
            <a:ext cx="304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Supervisor</a:t>
            </a:r>
          </a:p>
          <a:p>
            <a:pPr algn="ctr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Abdollahi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98393" y="1752600"/>
            <a:ext cx="31976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Amirkabir University of Technology</a:t>
            </a:r>
            <a:endParaRPr lang="en-US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52600" y="5334000"/>
            <a:ext cx="541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smtClean="0"/>
              <a:t>Dehghan, </a:t>
            </a:r>
            <a:r>
              <a:rPr lang="en-US" b="1" i="1" dirty="0" err="1" smtClean="0"/>
              <a:t>Ghafarirad</a:t>
            </a:r>
            <a:r>
              <a:rPr lang="en-US" b="1" i="1" dirty="0" smtClean="0"/>
              <a:t>,</a:t>
            </a:r>
            <a:r>
              <a:rPr lang="en-US" b="1" i="1" dirty="0" smtClean="0"/>
              <a:t> </a:t>
            </a:r>
            <a:r>
              <a:rPr lang="en-US" b="1" i="1" dirty="0" err="1" smtClean="0"/>
              <a:t>Irannejad</a:t>
            </a:r>
            <a:r>
              <a:rPr lang="en-US" b="1" i="1" dirty="0" smtClean="0"/>
              <a:t>, </a:t>
            </a:r>
            <a:r>
              <a:rPr lang="en-US" b="1" i="1" dirty="0" err="1" smtClean="0"/>
              <a:t>Shahriari</a:t>
            </a:r>
            <a:r>
              <a:rPr lang="en-US" b="1" i="1" dirty="0" smtClean="0"/>
              <a:t> </a:t>
            </a:r>
            <a:endParaRPr lang="en-US" b="1" i="1" dirty="0" smtClean="0"/>
          </a:p>
          <a:p>
            <a:pPr algn="ctr">
              <a:defRPr/>
            </a:pPr>
            <a:r>
              <a:rPr lang="en-US" b="1" i="1" dirty="0" err="1" smtClean="0"/>
              <a:t>Kiaie</a:t>
            </a:r>
            <a:r>
              <a:rPr lang="en-US" b="1" i="1" dirty="0" smtClean="0"/>
              <a:t> </a:t>
            </a:r>
            <a:r>
              <a:rPr lang="en-US" b="1" i="1" dirty="0" smtClean="0"/>
              <a:t>, </a:t>
            </a:r>
            <a:r>
              <a:rPr lang="en-US" b="1" i="1" dirty="0" err="1" smtClean="0"/>
              <a:t>Pasandi</a:t>
            </a:r>
            <a:r>
              <a:rPr lang="en-US" b="1" i="1" dirty="0" smtClean="0"/>
              <a:t>, </a:t>
            </a:r>
            <a:r>
              <a:rPr lang="en-US" b="1" i="1" dirty="0" err="1" smtClean="0"/>
              <a:t>Yarian</a:t>
            </a:r>
            <a:r>
              <a:rPr lang="en-US" b="1" i="1" dirty="0" smtClean="0"/>
              <a:t> </a:t>
            </a:r>
            <a:endParaRPr lang="en-US" b="1" i="1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85800" y="1371600"/>
            <a:ext cx="4679807" cy="338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Content:</a:t>
            </a:r>
          </a:p>
          <a:p>
            <a:endParaRPr lang="en-US" b="1" dirty="0" smtClean="0"/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1- Training Algorithm for Pattern Association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1-1-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Hebb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Rule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1-2- Delta Rule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Heteroassociative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Memory neural network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3-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Autoassociative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Memory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4- Bidirectional Associative Memory (BA</a:t>
            </a:r>
            <a:r>
              <a:rPr lang="en-US" b="1" dirty="0" smtClean="0"/>
              <a:t>M)</a:t>
            </a:r>
            <a:endParaRPr lang="en-US" sz="1600" b="1" dirty="0" smtClean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1647885"/>
            <a:ext cx="8137164" cy="5216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1-1-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Hebb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Rule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Simplest and most common method of determining the weights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Can be used for binary or bipolar pattern's vectors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Easily Can be updated for new pattern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Algorithm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Step 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	Initialize all weights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0.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Step 1.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For each input training target output vector pair s:t, do Steps 2-4.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Step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	Set activation for input units to current training input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=1, … , n):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baseline="-2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Step 3.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Set activation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output units to current target output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baseline="-2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Step 4.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Adjust the weights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(new)=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(old)+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j</a:t>
            </a:r>
            <a:endParaRPr lang="en-US" baseline="-2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5791200"/>
            <a:ext cx="14573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57200" y="1143000"/>
            <a:ext cx="2495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1- Training Algorithm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1752600"/>
            <a:ext cx="4817344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1-2- </a:t>
            </a:r>
            <a:r>
              <a:rPr lang="en-US" b="1" dirty="0" smtClean="0"/>
              <a:t>Delta Rule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b="1" dirty="0" smtClean="0"/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 an iterative learning process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Can be used for nonlinearly independent pattern</a:t>
            </a:r>
          </a:p>
          <a:p>
            <a:r>
              <a:rPr lang="en-US" dirty="0" smtClean="0"/>
              <a:t> 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                    </a:t>
            </a:r>
            <a:r>
              <a:rPr lang="en-US" dirty="0" err="1" smtClean="0"/>
              <a:t>y</a:t>
            </a:r>
            <a:r>
              <a:rPr lang="en-US" baseline="-25000" dirty="0" err="1" smtClean="0"/>
              <a:t>i</a:t>
            </a:r>
            <a:r>
              <a:rPr lang="en-US" dirty="0" smtClean="0"/>
              <a:t>=∑</a:t>
            </a:r>
            <a:r>
              <a:rPr lang="en-US" dirty="0" err="1" smtClean="0"/>
              <a:t>x</a:t>
            </a:r>
            <a:r>
              <a:rPr lang="en-US" baseline="-25000" dirty="0" err="1" smtClean="0"/>
              <a:t>i</a:t>
            </a:r>
            <a:r>
              <a:rPr lang="en-US" dirty="0" err="1" smtClean="0"/>
              <a:t>w</a:t>
            </a:r>
            <a:r>
              <a:rPr lang="en-US" baseline="-25000" dirty="0" err="1" smtClean="0"/>
              <a:t>ij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                    </a:t>
            </a:r>
            <a:r>
              <a:rPr lang="en-US" dirty="0" err="1" smtClean="0"/>
              <a:t>W</a:t>
            </a:r>
            <a:r>
              <a:rPr lang="en-US" baseline="-25000" dirty="0" err="1" smtClean="0"/>
              <a:t>ij</a:t>
            </a:r>
            <a:r>
              <a:rPr lang="en-US" dirty="0" smtClean="0"/>
              <a:t>(new)=</a:t>
            </a:r>
            <a:r>
              <a:rPr lang="en-US" dirty="0" err="1" smtClean="0"/>
              <a:t>W</a:t>
            </a:r>
            <a:r>
              <a:rPr lang="en-US" baseline="-25000" dirty="0" err="1" smtClean="0"/>
              <a:t>ij</a:t>
            </a:r>
            <a:r>
              <a:rPr lang="en-US" dirty="0" smtClean="0"/>
              <a:t>(old)+α(</a:t>
            </a:r>
            <a:r>
              <a:rPr lang="en-US" dirty="0" err="1" smtClean="0"/>
              <a:t>t</a:t>
            </a:r>
            <a:r>
              <a:rPr lang="en-US" baseline="-25000" dirty="0" err="1" smtClean="0"/>
              <a:t>i</a:t>
            </a:r>
            <a:r>
              <a:rPr lang="en-US" dirty="0" err="1" smtClean="0"/>
              <a:t>-y</a:t>
            </a:r>
            <a:r>
              <a:rPr lang="en-US" baseline="-25000" dirty="0" err="1" smtClean="0"/>
              <a:t>i</a:t>
            </a:r>
            <a:r>
              <a:rPr lang="en-US" dirty="0" smtClean="0"/>
              <a:t>)x</a:t>
            </a:r>
            <a:r>
              <a:rPr lang="en-US" baseline="-25000" dirty="0" smtClean="0"/>
              <a:t>i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2495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1- Training Algorithm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1647885"/>
            <a:ext cx="714490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Net can set of P pattern association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find an appropriate output vector that corresponds to an input vector X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3335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2- </a:t>
            </a:r>
            <a:r>
              <a:rPr lang="en-US" b="1" dirty="0" err="1" smtClean="0">
                <a:solidFill>
                  <a:srgbClr val="002060"/>
                </a:solidFill>
              </a:rPr>
              <a:t>Heteroassociative</a:t>
            </a:r>
            <a:r>
              <a:rPr lang="en-US" b="1" dirty="0" smtClean="0">
                <a:solidFill>
                  <a:srgbClr val="002060"/>
                </a:solidFill>
              </a:rPr>
              <a:t> Memory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2895600"/>
            <a:ext cx="3886200" cy="33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1647885"/>
            <a:ext cx="8458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Algorithm</a:t>
            </a:r>
            <a:endParaRPr lang="en-US" dirty="0" smtClean="0"/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Step 0.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Initialize weight using either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Hebb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rule or the delta rule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Step1.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For each input vector, do Steps 2-4,</a:t>
            </a:r>
          </a:p>
          <a:p>
            <a:pPr marL="736600" defTabSz="736600">
              <a:lnSpc>
                <a:spcPct val="150000"/>
              </a:lnSpc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Step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	Set activations for input layer units equal to the current input vector  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</a:p>
          <a:p>
            <a:pPr marL="736600" defTabSz="736600">
              <a:lnSpc>
                <a:spcPct val="150000"/>
              </a:lnSpc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Step 3.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Compute net input to the output units:</a:t>
            </a:r>
          </a:p>
          <a:p>
            <a:pPr marL="736600" defTabSz="736600"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y_in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= ∑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ij</a:t>
            </a:r>
            <a:endParaRPr lang="en-US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marL="736600" defTabSz="736600">
              <a:lnSpc>
                <a:spcPct val="150000"/>
              </a:lnSpc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Step 4.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Determine the activation of the output units: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3335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2- </a:t>
            </a:r>
            <a:r>
              <a:rPr lang="en-US" b="1" dirty="0" err="1" smtClean="0">
                <a:solidFill>
                  <a:srgbClr val="002060"/>
                </a:solidFill>
              </a:rPr>
              <a:t>Heteroassociative</a:t>
            </a:r>
            <a:r>
              <a:rPr lang="en-US" b="1" dirty="0" smtClean="0">
                <a:solidFill>
                  <a:srgbClr val="002060"/>
                </a:solidFill>
              </a:rPr>
              <a:t> Memory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5105400"/>
            <a:ext cx="2400300" cy="95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1600200"/>
            <a:ext cx="4929555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Application: </a:t>
            </a: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Can be use to determine whether an input vector is </a:t>
            </a: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'known'(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i.e.,stored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the net) or 'unknown</a:t>
            </a:r>
            <a:r>
              <a:rPr lang="en-US" b="1" dirty="0" smtClean="0"/>
              <a:t>'.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" y="1143000"/>
            <a:ext cx="381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3- </a:t>
            </a:r>
            <a:r>
              <a:rPr lang="en-US" b="1" dirty="0" err="1" smtClean="0">
                <a:solidFill>
                  <a:srgbClr val="002060"/>
                </a:solidFill>
              </a:rPr>
              <a:t>Autoassociative</a:t>
            </a:r>
            <a:r>
              <a:rPr lang="en-US" b="1" dirty="0" smtClean="0">
                <a:solidFill>
                  <a:srgbClr val="002060"/>
                </a:solidFill>
              </a:rPr>
              <a:t> Memory</a:t>
            </a:r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2819400"/>
            <a:ext cx="3793172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3962400"/>
            <a:ext cx="20574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1647885"/>
            <a:ext cx="84582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Can store an n by m outer product matrix for each pattern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BAM net and the discrete Hopfield net are closely related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Discrete BAM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                  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=∑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(p)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(p)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Continuous BAM (binary): 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=∑(2s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(p)-1)(2t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(p)-1)</a:t>
            </a:r>
          </a:p>
          <a:p>
            <a:pPr>
              <a:lnSpc>
                <a:spcPct val="150000"/>
              </a:lnSpc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1143000"/>
            <a:ext cx="5867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4- Bidirectional Associative Memory (BAM)</a:t>
            </a: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3505200"/>
            <a:ext cx="40417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0" y="4964668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Imresize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: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62200" y="762000"/>
            <a:ext cx="43861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دستورات مورد استفاده شده در سمينار</a:t>
            </a:r>
            <a:endParaRPr lang="en-US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54603" y="1764268"/>
            <a:ext cx="37593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دستور باز خواني تصاوير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</a:t>
            </a:r>
            <a:r>
              <a:rPr lang="fa-I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به صورت یك ماتريس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1400" y="2526268"/>
            <a:ext cx="5029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دستور ذخيره يك ماتريس به صورت تصوير در شاخه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work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0" y="1764268"/>
            <a:ext cx="1046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Imread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20449" y="3364468"/>
            <a:ext cx="39244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نمايش يك ماتريس به صورت تصويري در مطلب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2000" y="3288268"/>
            <a:ext cx="11334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Imshow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2000" y="2526268"/>
            <a:ext cx="11216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Imwrite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839507" y="4202668"/>
            <a:ext cx="17027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نويزي كردن تصاوير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1000" y="5769114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براي اطلاع از نحوه استفاده از دستورهاي فوق و آرگومان هاي آن ها و مثال هاي كاربردي با استفاده از دستور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doc</a:t>
            </a:r>
            <a:r>
              <a:rPr lang="fa-I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قسمت مربوط به هر كدام از دستورات را در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help</a:t>
            </a:r>
            <a:r>
              <a:rPr lang="fa-I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مطلب مطالعه كنيد.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76909" y="4126468"/>
            <a:ext cx="11464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Imnoise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977481" y="4964668"/>
            <a:ext cx="1540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تغيير ابعاد تصاوير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600200"/>
            <a:ext cx="64770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</a:t>
            </a:r>
          </a:p>
          <a:p>
            <a:endParaRPr lang="en-US" dirty="0" smtClean="0"/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solidFill>
                  <a:srgbClr val="002060"/>
                </a:solidFill>
              </a:rPr>
              <a:t>Introduction (Hopfield Networks)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solidFill>
                  <a:srgbClr val="002060"/>
                </a:solidFill>
              </a:rPr>
              <a:t>Convergence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solidFill>
                  <a:srgbClr val="002060"/>
                </a:solidFill>
              </a:rPr>
              <a:t>Synchronous &amp; Asynchronous Update </a:t>
            </a:r>
            <a:endParaRPr lang="fa-IR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solidFill>
                  <a:srgbClr val="002060"/>
                </a:solidFill>
              </a:rPr>
              <a:t>Matlab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solidFill>
                  <a:srgbClr val="002060"/>
                </a:solidFill>
              </a:rPr>
              <a:t>Toolbox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solidFill>
                  <a:srgbClr val="002060"/>
                </a:solidFill>
              </a:rPr>
              <a:t>Programming (Example)</a:t>
            </a:r>
            <a:endParaRPr lang="fa-IR" dirty="0" smtClean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4800600"/>
            <a:ext cx="4667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4114800"/>
            <a:ext cx="4667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0800" y="3581400"/>
            <a:ext cx="4762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2819400"/>
            <a:ext cx="4762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0800" y="2114550"/>
            <a:ext cx="495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219200"/>
            <a:ext cx="3894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Introduction:     Hopfield Network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2438400"/>
            <a:ext cx="4343400" cy="3377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2514600"/>
            <a:ext cx="3200400" cy="1520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449580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5410200"/>
            <a:ext cx="25812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6172200"/>
            <a:ext cx="3657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46026" y="1676400"/>
            <a:ext cx="3313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r">
              <a:buFont typeface="Wingdings" pitchFamily="2" charset="2"/>
              <a:buChar char="Ø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Autoassociative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network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81600" y="2145268"/>
            <a:ext cx="9648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sz="1600" b="1" dirty="0" smtClean="0">
                <a:solidFill>
                  <a:srgbClr val="0070C0"/>
                </a:solidFill>
              </a:rPr>
              <a:t>Weights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81600" y="4038600"/>
            <a:ext cx="17774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sz="1600" b="1" dirty="0" smtClean="0">
                <a:solidFill>
                  <a:srgbClr val="0070C0"/>
                </a:solidFill>
              </a:rPr>
              <a:t>Energy Function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81600" y="5040868"/>
            <a:ext cx="90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sz="1600" b="1" dirty="0" smtClean="0">
                <a:solidFill>
                  <a:srgbClr val="0070C0"/>
                </a:solidFill>
              </a:rPr>
              <a:t>Bipolar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57800" y="5791200"/>
            <a:ext cx="10525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sz="1600" b="1" dirty="0" err="1" smtClean="0">
                <a:solidFill>
                  <a:srgbClr val="0070C0"/>
                </a:solidFill>
              </a:rPr>
              <a:t>Unipolar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" y="6019800"/>
            <a:ext cx="1047531" cy="4234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smtClean="0">
                <a:solidFill>
                  <a:prstClr val="black"/>
                </a:solidFill>
              </a:rPr>
              <a:t>Hopfield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95400" y="5924142"/>
            <a:ext cx="2806859" cy="705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Discrete (TLU)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Continuous (</a:t>
            </a:r>
            <a:r>
              <a:rPr lang="en-US" sz="1400" b="1" dirty="0" err="1" smtClean="0">
                <a:solidFill>
                  <a:prstClr val="black"/>
                </a:solidFill>
              </a:rPr>
              <a:t>Tanh</a:t>
            </a:r>
            <a:r>
              <a:rPr lang="en-US" sz="1400" b="1" dirty="0" smtClean="0">
                <a:solidFill>
                  <a:prstClr val="black"/>
                </a:solidFill>
              </a:rPr>
              <a:t>, Sigmoid, …)</a:t>
            </a:r>
          </a:p>
        </p:txBody>
      </p:sp>
      <p:sp>
        <p:nvSpPr>
          <p:cNvPr id="15" name="Left Brace 14"/>
          <p:cNvSpPr/>
          <p:nvPr/>
        </p:nvSpPr>
        <p:spPr>
          <a:xfrm>
            <a:off x="1219200" y="5943600"/>
            <a:ext cx="152400" cy="6096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2133600"/>
            <a:ext cx="4486275" cy="404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04083" y="1154668"/>
            <a:ext cx="3118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b="1" dirty="0" smtClean="0"/>
              <a:t>N-Dimensional State Space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2667000" y="1752600"/>
            <a:ext cx="36874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en-US" sz="1600" b="1" dirty="0" smtClean="0">
                <a:solidFill>
                  <a:srgbClr val="0070C0"/>
                </a:solidFill>
              </a:rPr>
              <a:t>N-Dimensional Hypercube</a:t>
            </a:r>
          </a:p>
          <a:p>
            <a:pPr algn="ctr" rtl="1"/>
            <a:r>
              <a:rPr lang="en-US" dirty="0" smtClean="0"/>
              <a:t>Each point is a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corner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of state space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2400" y="5867400"/>
            <a:ext cx="1066895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prstClr val="black"/>
                </a:solidFill>
              </a:rPr>
              <a:t>Hopfield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1600" y="5638800"/>
            <a:ext cx="1465851" cy="880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prstClr val="black"/>
                </a:solidFill>
              </a:rPr>
              <a:t>Discrete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prstClr val="black"/>
                </a:solidFill>
              </a:rPr>
              <a:t>Continuous</a:t>
            </a:r>
          </a:p>
        </p:txBody>
      </p:sp>
      <p:sp>
        <p:nvSpPr>
          <p:cNvPr id="9" name="Left Brace 8"/>
          <p:cNvSpPr/>
          <p:nvPr/>
        </p:nvSpPr>
        <p:spPr>
          <a:xfrm>
            <a:off x="1219200" y="5715000"/>
            <a:ext cx="152400" cy="838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14400" y="1524000"/>
            <a:ext cx="2971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N=Dimension of Patterns</a:t>
            </a:r>
            <a:endParaRPr lang="en-US" sz="1600" dirty="0"/>
          </a:p>
        </p:txBody>
      </p:sp>
      <p:cxnSp>
        <p:nvCxnSpPr>
          <p:cNvPr id="12" name="Straight Arrow Connector 11"/>
          <p:cNvCxnSpPr/>
          <p:nvPr/>
        </p:nvCxnSpPr>
        <p:spPr>
          <a:xfrm rot="10800000">
            <a:off x="1752600" y="3024664"/>
            <a:ext cx="12954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936696" y="2590800"/>
            <a:ext cx="89210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70C0"/>
                </a:solidFill>
              </a:rPr>
              <a:t>Selected</a:t>
            </a:r>
          </a:p>
          <a:p>
            <a:pPr algn="ctr"/>
            <a:r>
              <a:rPr lang="en-US" sz="1400" b="1" dirty="0" smtClean="0">
                <a:solidFill>
                  <a:srgbClr val="0070C0"/>
                </a:solidFill>
              </a:rPr>
              <a:t> Target </a:t>
            </a:r>
          </a:p>
          <a:p>
            <a:pPr algn="ctr"/>
            <a:r>
              <a:rPr lang="en-US" sz="1400" b="1" dirty="0" smtClean="0">
                <a:solidFill>
                  <a:srgbClr val="0070C0"/>
                </a:solidFill>
              </a:rPr>
              <a:t>Points</a:t>
            </a:r>
            <a:endParaRPr lang="en-US" sz="1600" b="1" dirty="0">
              <a:solidFill>
                <a:srgbClr val="0070C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5867400" y="4648200"/>
            <a:ext cx="12192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7010400" y="4267200"/>
            <a:ext cx="89210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70C0"/>
                </a:solidFill>
              </a:rPr>
              <a:t>Selected</a:t>
            </a:r>
          </a:p>
          <a:p>
            <a:pPr algn="ctr"/>
            <a:r>
              <a:rPr lang="en-US" sz="1400" b="1" dirty="0" smtClean="0">
                <a:solidFill>
                  <a:srgbClr val="0070C0"/>
                </a:solidFill>
              </a:rPr>
              <a:t> Target </a:t>
            </a:r>
          </a:p>
          <a:p>
            <a:pPr algn="ctr"/>
            <a:r>
              <a:rPr lang="en-US" sz="1400" b="1" dirty="0" smtClean="0">
                <a:solidFill>
                  <a:srgbClr val="0070C0"/>
                </a:solidFill>
              </a:rPr>
              <a:t>Points</a:t>
            </a:r>
            <a:endParaRPr lang="en-US" sz="1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14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1219200"/>
            <a:ext cx="2755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 of Convergence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57275" y="1913695"/>
            <a:ext cx="4542653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76475" y="2453695"/>
            <a:ext cx="4105275" cy="3413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3275" y="2814672"/>
            <a:ext cx="4352925" cy="358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7924800" y="2438400"/>
            <a:ext cx="558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HD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105400" y="3200400"/>
            <a:ext cx="1752600" cy="838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>
            <a:endCxn id="8" idx="1"/>
          </p:cNvCxnSpPr>
          <p:nvPr/>
        </p:nvCxnSpPr>
        <p:spPr>
          <a:xfrm flipV="1">
            <a:off x="6781800" y="2623066"/>
            <a:ext cx="1143000" cy="8059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914400" y="1566446"/>
            <a:ext cx="2971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 smtClean="0"/>
              <a:t>Exm</a:t>
            </a:r>
            <a:r>
              <a:rPr lang="en-US" sz="1600" dirty="0" smtClean="0"/>
              <a:t>: 2D State Space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1219200"/>
            <a:ext cx="15735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Convergence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6464" y="1676400"/>
            <a:ext cx="4650889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/>
              <a:t>Existance</a:t>
            </a:r>
            <a:r>
              <a:rPr lang="en-US" dirty="0" smtClean="0"/>
              <a:t> of </a:t>
            </a:r>
            <a:r>
              <a:rPr lang="en-US" dirty="0" err="1" smtClean="0"/>
              <a:t>Equ</a:t>
            </a:r>
            <a:r>
              <a:rPr lang="en-US" dirty="0" smtClean="0"/>
              <a:t>. Point is guaranteed 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/>
              <a:t>Stable </a:t>
            </a:r>
            <a:r>
              <a:rPr lang="en-US" b="1" dirty="0" err="1" smtClean="0"/>
              <a:t>Equ</a:t>
            </a:r>
            <a:r>
              <a:rPr lang="en-US" b="1" dirty="0" smtClean="0"/>
              <a:t>. Points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/>
              <a:t>Unstable </a:t>
            </a:r>
            <a:r>
              <a:rPr lang="en-US" b="1" dirty="0" err="1" smtClean="0"/>
              <a:t>Equ</a:t>
            </a:r>
            <a:r>
              <a:rPr lang="en-US" b="1" dirty="0" smtClean="0"/>
              <a:t>. Points (</a:t>
            </a:r>
            <a:r>
              <a:rPr lang="en-US" sz="1400" b="1" dirty="0" smtClean="0"/>
              <a:t>Spurious </a:t>
            </a:r>
            <a:r>
              <a:rPr lang="en-US" sz="1400" b="1" dirty="0" err="1" smtClean="0"/>
              <a:t>Equ</a:t>
            </a:r>
            <a:r>
              <a:rPr lang="en-US" sz="1400" b="1" dirty="0" smtClean="0"/>
              <a:t>. Points</a:t>
            </a:r>
            <a:r>
              <a:rPr lang="en-US" b="1" dirty="0" smtClean="0"/>
              <a:t>)</a:t>
            </a:r>
            <a:endParaRPr lang="en-US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1600200"/>
            <a:ext cx="2133600" cy="19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3788" y="3505200"/>
            <a:ext cx="355341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26345" y="3581400"/>
            <a:ext cx="3550855" cy="29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981200" y="6474023"/>
            <a:ext cx="50427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Unstable </a:t>
            </a:r>
            <a:r>
              <a:rPr lang="en-US" sz="1400" b="1" dirty="0" err="1" smtClean="0"/>
              <a:t>Equ</a:t>
            </a:r>
            <a:r>
              <a:rPr lang="en-US" sz="1400" b="1" dirty="0" smtClean="0"/>
              <a:t>. Points are </a:t>
            </a:r>
            <a:r>
              <a:rPr lang="en-US" sz="1400" b="1" dirty="0" smtClean="0">
                <a:solidFill>
                  <a:srgbClr val="FF0000"/>
                </a:solidFill>
              </a:rPr>
              <a:t>very sensitive </a:t>
            </a:r>
            <a:r>
              <a:rPr lang="en-US" sz="1400" b="1" dirty="0" smtClean="0"/>
              <a:t>to any initial noise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1219200"/>
            <a:ext cx="15735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Convergence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1600200"/>
            <a:ext cx="2133600" cy="19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1" y="3433953"/>
            <a:ext cx="3733800" cy="3043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3505200"/>
            <a:ext cx="3276600" cy="283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706464" y="1676400"/>
            <a:ext cx="4650889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/>
              <a:t>Existance</a:t>
            </a:r>
            <a:r>
              <a:rPr lang="en-US" dirty="0" smtClean="0"/>
              <a:t> of </a:t>
            </a:r>
            <a:r>
              <a:rPr lang="en-US" dirty="0" err="1" smtClean="0"/>
              <a:t>Equ</a:t>
            </a:r>
            <a:r>
              <a:rPr lang="en-US" dirty="0" smtClean="0"/>
              <a:t>. Point is guaranteed 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/>
              <a:t>Stable </a:t>
            </a:r>
            <a:r>
              <a:rPr lang="en-US" b="1" dirty="0" err="1" smtClean="0"/>
              <a:t>Equ</a:t>
            </a:r>
            <a:r>
              <a:rPr lang="en-US" b="1" dirty="0" smtClean="0"/>
              <a:t>. Points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/>
              <a:t>Unstable </a:t>
            </a:r>
            <a:r>
              <a:rPr lang="en-US" b="1" dirty="0" err="1" smtClean="0"/>
              <a:t>Equ</a:t>
            </a:r>
            <a:r>
              <a:rPr lang="en-US" b="1" dirty="0" smtClean="0"/>
              <a:t>. Points (</a:t>
            </a:r>
            <a:r>
              <a:rPr lang="en-US" sz="1400" b="1" dirty="0" smtClean="0"/>
              <a:t>Spurious </a:t>
            </a:r>
            <a:r>
              <a:rPr lang="en-US" sz="1400" b="1" dirty="0" err="1" smtClean="0"/>
              <a:t>Equ</a:t>
            </a:r>
            <a:r>
              <a:rPr lang="en-US" sz="1400" b="1" dirty="0" smtClean="0"/>
              <a:t>. Points</a:t>
            </a:r>
            <a:r>
              <a:rPr lang="en-US" b="1" dirty="0" smtClean="0"/>
              <a:t>)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1981200" y="6474023"/>
            <a:ext cx="50427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Unstable </a:t>
            </a:r>
            <a:r>
              <a:rPr lang="en-US" sz="1400" b="1" dirty="0" err="1" smtClean="0"/>
              <a:t>Equ</a:t>
            </a:r>
            <a:r>
              <a:rPr lang="en-US" sz="1400" b="1" dirty="0" smtClean="0"/>
              <a:t>. Points are </a:t>
            </a:r>
            <a:r>
              <a:rPr lang="en-US" sz="1400" b="1" dirty="0" smtClean="0">
                <a:solidFill>
                  <a:srgbClr val="FF0000"/>
                </a:solidFill>
              </a:rPr>
              <a:t>very sensitive </a:t>
            </a:r>
            <a:r>
              <a:rPr lang="en-US" sz="1400" b="1" dirty="0" smtClean="0"/>
              <a:t>to any initial noise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1219200"/>
            <a:ext cx="15735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Convergence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6464" y="1676400"/>
            <a:ext cx="4650889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/>
              <a:t>Existance</a:t>
            </a:r>
            <a:r>
              <a:rPr lang="en-US" dirty="0" smtClean="0"/>
              <a:t> of </a:t>
            </a:r>
            <a:r>
              <a:rPr lang="en-US" dirty="0" err="1" smtClean="0"/>
              <a:t>Equ</a:t>
            </a:r>
            <a:r>
              <a:rPr lang="en-US" dirty="0" smtClean="0"/>
              <a:t>. Point is guaranteed 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/>
              <a:t>Stable </a:t>
            </a:r>
            <a:r>
              <a:rPr lang="en-US" b="1" dirty="0" err="1" smtClean="0"/>
              <a:t>Equ</a:t>
            </a:r>
            <a:r>
              <a:rPr lang="en-US" b="1" dirty="0" smtClean="0"/>
              <a:t>. Points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/>
              <a:t>Unstable </a:t>
            </a:r>
            <a:r>
              <a:rPr lang="en-US" b="1" dirty="0" err="1" smtClean="0"/>
              <a:t>Equ</a:t>
            </a:r>
            <a:r>
              <a:rPr lang="en-US" b="1" dirty="0" smtClean="0"/>
              <a:t>. Points (</a:t>
            </a:r>
            <a:r>
              <a:rPr lang="en-US" sz="1400" b="1" dirty="0" smtClean="0"/>
              <a:t>Spurious </a:t>
            </a:r>
            <a:r>
              <a:rPr lang="en-US" sz="1400" b="1" dirty="0" err="1" smtClean="0"/>
              <a:t>Equ</a:t>
            </a:r>
            <a:r>
              <a:rPr lang="en-US" sz="1400" b="1" dirty="0" smtClean="0"/>
              <a:t>. Points</a:t>
            </a:r>
            <a:r>
              <a:rPr lang="en-US" b="1" dirty="0" smtClean="0"/>
              <a:t>)</a:t>
            </a:r>
            <a:endParaRPr lang="en-US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1600200"/>
            <a:ext cx="2133600" cy="19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3352800"/>
            <a:ext cx="2514600" cy="82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1701" y="3562350"/>
            <a:ext cx="1069099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>
            <a:off x="4191000" y="3733800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4267200"/>
            <a:ext cx="38862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533400" y="5029200"/>
            <a:ext cx="77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Note: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            There is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Escape Way </a:t>
            </a:r>
            <a:r>
              <a:rPr lang="en-US" dirty="0" smtClean="0">
                <a:solidFill>
                  <a:prstClr val="black"/>
                </a:solidFill>
              </a:rPr>
              <a:t>from Local Min. </a:t>
            </a:r>
            <a:r>
              <a:rPr lang="en-US" b="1" dirty="0" smtClean="0">
                <a:solidFill>
                  <a:prstClr val="black"/>
                </a:solidFill>
              </a:rPr>
              <a:t>except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Changing the input</a:t>
            </a:r>
            <a:endParaRPr lang="en-US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359</TotalTime>
  <Words>805</Words>
  <Application>Microsoft Office PowerPoint</Application>
  <PresentationFormat>On-screen Show (4:3)</PresentationFormat>
  <Paragraphs>204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Office07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hamed</dc:creator>
  <cp:lastModifiedBy>Mohammad</cp:lastModifiedBy>
  <cp:revision>38</cp:revision>
  <dcterms:created xsi:type="dcterms:W3CDTF">2011-04-29T05:11:07Z</dcterms:created>
  <dcterms:modified xsi:type="dcterms:W3CDTF">2011-05-14T06:11:18Z</dcterms:modified>
</cp:coreProperties>
</file>